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92" r:id="rId3"/>
    <p:sldId id="1333" r:id="rId4"/>
    <p:sldId id="1324" r:id="rId5"/>
    <p:sldId id="1332" r:id="rId6"/>
    <p:sldId id="1325" r:id="rId7"/>
    <p:sldId id="1326" r:id="rId8"/>
    <p:sldId id="1327" r:id="rId9"/>
    <p:sldId id="1342" r:id="rId10"/>
    <p:sldId id="1328" r:id="rId11"/>
    <p:sldId id="1329" r:id="rId12"/>
    <p:sldId id="1340" r:id="rId13"/>
    <p:sldId id="1323" r:id="rId14"/>
    <p:sldId id="1319" r:id="rId15"/>
    <p:sldId id="1315" r:id="rId16"/>
    <p:sldId id="1330" r:id="rId17"/>
    <p:sldId id="279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212049"/>
    <a:srgbClr val="124295"/>
    <a:srgbClr val="211F48"/>
    <a:srgbClr val="144395"/>
    <a:srgbClr val="1D3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01"/>
    <p:restoredTop sz="95187"/>
  </p:normalViewPr>
  <p:slideViewPr>
    <p:cSldViewPr snapToGrid="0" snapToObjects="1">
      <p:cViewPr varScale="1">
        <p:scale>
          <a:sx n="68" d="100"/>
          <a:sy n="68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864AF-8293-6A42-B9EF-D613E63D5865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AD66B-FC80-484A-954E-D95DCD50EB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48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LIFESTYLE &amp; BUSINESS = TYYLI &amp; TARKOITUS | KLASSINEN &amp; ROCK POISTETTU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1F604-60A3-D247-A302-F670E1E937F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7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BA7ED1-A646-ED45-938D-8729E4808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Dosis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36C3388-8B76-C142-90F6-202A96BFD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1F741C-1406-0D4F-BC45-78C84BBF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C12F0B-94C9-844A-8063-70DFD0E1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9B4332-D1FF-484B-88CE-AA9BD686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7D96D260-99C6-4242-B94A-357D05D7B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5D45DA-39FF-F440-A5C2-A16D3B75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58B5F11-AAFD-2F49-ADC3-78B0A19F7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E14FE9-3BFC-194E-A852-60DC6658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BD55E3-E1F8-1E4B-BE88-20451A24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7344AA-2098-E549-85BA-7CD18FD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29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D1F2026-F4F6-1841-AE0D-D085A4D6B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313C106-6D9E-2D4B-B76F-B6E779B6D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8E865F-A9EB-AC40-A94C-51C97161A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472E401-7F5E-0541-92D3-DF538059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4C5198-7DB1-6B43-BA5D-FF382768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147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608278-79A5-0646-A885-513E04C51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Dosis" pitchFamily="2" charset="77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70E051-6181-5A4A-A759-E477C2525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Dosis" pitchFamily="2" charset="77"/>
              </a:defRPr>
            </a:lvl1pPr>
            <a:lvl2pPr>
              <a:defRPr b="0" i="0">
                <a:latin typeface="Dosis" pitchFamily="2" charset="77"/>
              </a:defRPr>
            </a:lvl2pPr>
            <a:lvl3pPr>
              <a:defRPr b="0" i="0">
                <a:latin typeface="Dosis" pitchFamily="2" charset="77"/>
              </a:defRPr>
            </a:lvl3pPr>
            <a:lvl4pPr>
              <a:defRPr b="0" i="0">
                <a:latin typeface="Dosis" pitchFamily="2" charset="77"/>
              </a:defRPr>
            </a:lvl4pPr>
            <a:lvl5pPr>
              <a:defRPr b="0" i="0">
                <a:latin typeface="Dosis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BB79A7-31B3-E346-A676-9EC02160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41DA25-1B95-4744-AF26-0B2791E8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DC19C3F-9448-2F4B-866A-CCEDA2D6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34CCD65C-15F5-E94B-8462-CECF89D6C4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3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6FDB16-6B22-D042-B032-FE869104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F8EA4CD-F738-7642-962C-B046DDD5E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70D384-F219-B54B-9E16-0D36E24CA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BB5CD1-9D1B-174B-87E1-C1538D2FE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47DA8A-4A86-DA40-9133-F1A2BA0B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880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B0D4E6-E555-5D41-A411-21706DDD9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Dosis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C9D12C-0638-BD45-83DA-85F6410E2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Dosis" pitchFamily="2" charset="77"/>
              </a:defRPr>
            </a:lvl1pPr>
            <a:lvl2pPr>
              <a:defRPr b="0" i="0">
                <a:latin typeface="Dosis" pitchFamily="2" charset="77"/>
              </a:defRPr>
            </a:lvl2pPr>
            <a:lvl3pPr>
              <a:defRPr b="0" i="0">
                <a:latin typeface="Dosis" pitchFamily="2" charset="77"/>
              </a:defRPr>
            </a:lvl3pPr>
            <a:lvl4pPr>
              <a:defRPr b="0" i="0">
                <a:latin typeface="Dosis" pitchFamily="2" charset="77"/>
              </a:defRPr>
            </a:lvl4pPr>
            <a:lvl5pPr>
              <a:defRPr b="0" i="0">
                <a:latin typeface="Dosis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E977E0-2FED-3041-9B53-C93E5E84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Dosis" pitchFamily="2" charset="77"/>
              </a:defRPr>
            </a:lvl1pPr>
            <a:lvl2pPr>
              <a:defRPr b="0" i="0">
                <a:latin typeface="Dosis" pitchFamily="2" charset="77"/>
              </a:defRPr>
            </a:lvl2pPr>
            <a:lvl3pPr>
              <a:defRPr b="0" i="0">
                <a:latin typeface="Dosis" pitchFamily="2" charset="77"/>
              </a:defRPr>
            </a:lvl3pPr>
            <a:lvl4pPr>
              <a:defRPr b="0" i="0">
                <a:latin typeface="Dosis" pitchFamily="2" charset="77"/>
              </a:defRPr>
            </a:lvl4pPr>
            <a:lvl5pPr>
              <a:defRPr b="0" i="0">
                <a:latin typeface="Dosis" pitchFamily="2" charset="77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6EA7361-6FF0-5843-891A-D0C7CB4C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DC91413-3845-EA45-9FCB-9BBA0D61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A43CA65-B2E3-F744-8966-B6F8E5CB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B7D67A51-2704-CF4E-AEE4-F210D9E2C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BFE72E-48A9-554B-A4BD-E53206F2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0D83F71-AC05-D346-B30D-EFC16FC25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FC6A425-1886-D14B-9ADC-70483017E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916CFF4-6E9A-5248-8B86-2472BFBB5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707C346-FD46-4E46-82D0-54704B3FB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DE949AE-5DB7-9847-A13B-DF66AA4F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F7E8EEC-BCC5-1844-AB86-CE46736B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B644433-1418-664A-BD34-453378F6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712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E43782-E53C-5847-950C-B199D1F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osis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7D4E43A-64E1-C240-A710-4A7FEDD3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7523D7-D570-3943-88E8-496BB20C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875FC4-E3D1-394C-83FC-88ED4DED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AE40AC9-306B-5246-A264-4A048720A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8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5050699-2B6C-DD4C-90CD-F65F060E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959A7F0-7264-0D41-848C-8C313FC4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92C9EDB-E4CE-4846-BC5E-41FF7E31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84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D2FA44-116F-4B4C-A7A2-ABF5330C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58FA6E-C7C8-8E42-A004-2357AB3C8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1B8563-34B1-2E41-81FC-A32DFE1A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766D06F-EF81-9B44-A4CF-2C1C3A5F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D598301-B790-3148-9A4D-86DEEE9A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8FBA09-7C43-0244-987D-500ADB62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727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9C962F-657D-F74C-A41E-2A13C356C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D665A44-0C07-1443-9A16-CBFB43811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2EF8730-AB9D-D945-BE28-AA2B47FE8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BA9FDDA-E794-054A-95C4-5B092152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6E70280-0B7B-6145-B820-7D254D83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3069FC2-0778-9E49-85A5-256CFAA0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775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D66FED-7215-DC47-86EE-ED31025B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99D74D-2A3A-A347-B999-1DD6A32E5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2C2F36-B1CD-0B4E-8D4E-048FD6EC5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F9508-186C-9E4C-9300-6406AB0DDAC6}" type="datetimeFigureOut">
              <a:rPr lang="fi-FI" smtClean="0"/>
              <a:t>5.3.2021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C192DF-E72E-D746-8145-84136A36D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6C5252-DB9E-DB46-89F6-1B3AB56E4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1BB8-453F-2343-891B-2B1311E2CD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51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Dosi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Dosi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osi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osi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osi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osi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nis.fi/tennisliitto/olosuhte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reate.plandisc.com/XGO6hR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ympiakomitea.fi/olympiakomitea/vastuullisuus/" TargetMode="External"/><Relationship Id="rId2" Type="http://schemas.openxmlformats.org/officeDocument/2006/relationships/hyperlink" Target="https://www.tennis.fi/wp-content/uploads/2020/11/tennisliitto-strategia-2024-v1.2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s://www.olympiakomitea.fi/uploads/2018/11/reilu-peli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nis.fi/tennisliitto/naisverkosto-lisaa-naisia-ja-tyttoja-tenniskentill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tennis, urheilu, yleisurheilu, kenttä&#10;&#10;Kuvaus luotu automaattisesti">
            <a:extLst>
              <a:ext uri="{FF2B5EF4-FFF2-40B4-BE49-F238E27FC236}">
                <a16:creationId xmlns:a16="http://schemas.microsoft.com/office/drawing/2014/main" id="{F27C581D-0B06-DE40-ADAA-E12E7106B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3" b="93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9EDCB97-6F2D-A646-AE2A-C8A120A2DCC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242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1C00C1-C5F7-2643-A4A1-53C0B596E4C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09700" y="2581826"/>
            <a:ext cx="9372600" cy="1694347"/>
          </a:xfrm>
        </p:spPr>
        <p:txBody>
          <a:bodyPr>
            <a:noAutofit/>
          </a:bodyPr>
          <a:lstStyle/>
          <a:p>
            <a:pPr algn="ctr"/>
            <a:r>
              <a:rPr lang="fi-FI" sz="5300" dirty="0">
                <a:solidFill>
                  <a:schemeClr val="bg1"/>
                </a:solidFill>
                <a:latin typeface="Dosis" pitchFamily="2" charset="77"/>
              </a:rPr>
              <a:t>TENNIKSEN VASTUULLISUUSOHJELMA</a:t>
            </a:r>
            <a:endParaRPr lang="fi-FI" sz="5400" b="0" dirty="0">
              <a:solidFill>
                <a:schemeClr val="bg1"/>
              </a:solidFill>
              <a:latin typeface="Dosis" pitchFamily="2" charset="77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FA4F223-9930-6A49-B40F-7C277EB1CB4D}"/>
              </a:ext>
            </a:extLst>
          </p:cNvPr>
          <p:cNvSpPr txBox="1"/>
          <p:nvPr/>
        </p:nvSpPr>
        <p:spPr>
          <a:xfrm>
            <a:off x="7230794" y="6347086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Suomen Tennisliitto -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Finlands</a:t>
            </a:r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Tennisförbund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</p:txBody>
      </p:sp>
      <p:pic>
        <p:nvPicPr>
          <p:cNvPr id="8" name="Kuva 7" descr="Kuva, joka sisältää kohteen pelitalo, huone&#10;&#10;Kuvaus luotu automaattisesti">
            <a:extLst>
              <a:ext uri="{FF2B5EF4-FFF2-40B4-BE49-F238E27FC236}">
                <a16:creationId xmlns:a16="http://schemas.microsoft.com/office/drawing/2014/main" id="{0F4081DE-E390-7044-B36E-B52C7BE3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42" y="5966463"/>
            <a:ext cx="977705" cy="977705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9B1044EF-A882-C84E-9269-D4DF85F0E5BE}"/>
              </a:ext>
            </a:extLst>
          </p:cNvPr>
          <p:cNvSpPr txBox="1"/>
          <p:nvPr/>
        </p:nvSpPr>
        <p:spPr>
          <a:xfrm>
            <a:off x="4127241" y="4287464"/>
            <a:ext cx="393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2021-2024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233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930729" y="1487269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YMPÄRISTÖ &amp; ILMASTO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930729" y="2274838"/>
            <a:ext cx="9861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Tenniksen ympäristövaikutusten vähentäminen – tunnistaminen, arvioiminen ja reagoiminen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  <a:hlinkClick r:id="rId3"/>
              </a:rPr>
              <a:t>Tenniksen olosuhdetoiminta </a:t>
            </a:r>
            <a:r>
              <a:rPr lang="fi-FI" sz="2400" dirty="0">
                <a:latin typeface="Dosis" pitchFamily="2" charset="77"/>
              </a:rPr>
              <a:t>yksi strategian onnistumisen edellytyksistä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Olosuhdetoiminta tähtää kokonaisvaltaiseen olosuhteiden parantamiseen – nykyisten olosuhteiden kehittämiseen ja uusien luomiseen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Vuosittainen ympäristöhanke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Tennisliitto x Granlund – sisäilma- ja energiatehokkuussertifikaatti</a:t>
            </a:r>
          </a:p>
        </p:txBody>
      </p:sp>
    </p:spTree>
    <p:extLst>
      <p:ext uri="{BB962C8B-B14F-4D97-AF65-F5344CB8AC3E}">
        <p14:creationId xmlns:p14="http://schemas.microsoft.com/office/powerpoint/2010/main" val="219540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930729" y="1665609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ANTIDOPING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930729" y="2490281"/>
            <a:ext cx="9861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Urheilemme puhtaasti käyttämättä kiellettyjä aineita ja menetelmiä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Tennisliitolla on nollatoleranssi dopingtapauksiin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Laadukas, ajantasainen ja säännösten mukainen antidopingohjelma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Viestimme ja koulutamme tennisyhteisöä yhteistyössä Suomen urheilun eettinen keskus SUEK ry:n kanssa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latin typeface="Dosis" pitchFamily="2" charset="77"/>
              </a:rPr>
              <a:t>SUEK:n</a:t>
            </a:r>
            <a:r>
              <a:rPr lang="fi-FI" sz="2000" dirty="0">
                <a:latin typeface="Dosis" pitchFamily="2" charset="77"/>
              </a:rPr>
              <a:t> Puhtaasti paras -verkkokoulutus sekä ILMO- ja Kamu-palvelut</a:t>
            </a:r>
          </a:p>
        </p:txBody>
      </p:sp>
    </p:spTree>
    <p:extLst>
      <p:ext uri="{BB962C8B-B14F-4D97-AF65-F5344CB8AC3E}">
        <p14:creationId xmlns:p14="http://schemas.microsoft.com/office/powerpoint/2010/main" val="282115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nnis, henkilö, yleisurheilu, urheilu&#10;&#10;Kuvaus luotu automaattisesti">
            <a:extLst>
              <a:ext uri="{FF2B5EF4-FFF2-40B4-BE49-F238E27FC236}">
                <a16:creationId xmlns:a16="http://schemas.microsoft.com/office/drawing/2014/main" id="{2F5BAC0D-2075-BD41-BF4D-C255E81DC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0" b="126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76ECC7F2-6857-004B-A3DF-B69BF5725B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429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A50BC97-634A-7B4C-89CB-0F2764D7ECEB}"/>
              </a:ext>
            </a:extLst>
          </p:cNvPr>
          <p:cNvSpPr txBox="1"/>
          <p:nvPr/>
        </p:nvSpPr>
        <p:spPr>
          <a:xfrm>
            <a:off x="7230794" y="6347086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Suomen Tennisliitto -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Finlands</a:t>
            </a:r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Tennisförbund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</p:txBody>
      </p:sp>
      <p:pic>
        <p:nvPicPr>
          <p:cNvPr id="7" name="Kuva 6" descr="Kuva, joka sisältää kohteen pelitalo, huone&#10;&#10;Kuvaus luotu automaattisesti">
            <a:extLst>
              <a:ext uri="{FF2B5EF4-FFF2-40B4-BE49-F238E27FC236}">
                <a16:creationId xmlns:a16="http://schemas.microsoft.com/office/drawing/2014/main" id="{1A80D143-06F3-F440-8C17-4FD35C98F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42" y="5966463"/>
            <a:ext cx="977705" cy="97770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0CFE16F-4A70-FA4B-8F00-192B005DAF96}"/>
              </a:ext>
            </a:extLst>
          </p:cNvPr>
          <p:cNvSpPr txBox="1"/>
          <p:nvPr/>
        </p:nvSpPr>
        <p:spPr>
          <a:xfrm>
            <a:off x="7406640" y="2459504"/>
            <a:ext cx="27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b="1" dirty="0">
                <a:solidFill>
                  <a:schemeClr val="bg1"/>
                </a:solidFill>
                <a:latin typeface="Dosis" pitchFamily="2" charset="77"/>
              </a:rPr>
              <a:t>REILU PELI</a:t>
            </a:r>
          </a:p>
        </p:txBody>
      </p:sp>
    </p:spTree>
    <p:extLst>
      <p:ext uri="{BB962C8B-B14F-4D97-AF65-F5344CB8AC3E}">
        <p14:creationId xmlns:p14="http://schemas.microsoft.com/office/powerpoint/2010/main" val="244451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0F4160E-AE3E-9042-B8A9-B5914FC80103}"/>
              </a:ext>
            </a:extLst>
          </p:cNvPr>
          <p:cNvSpPr/>
          <p:nvPr/>
        </p:nvSpPr>
        <p:spPr>
          <a:xfrm>
            <a:off x="8201891" y="0"/>
            <a:ext cx="3990109" cy="6858000"/>
          </a:xfrm>
          <a:prstGeom prst="rect">
            <a:avLst/>
          </a:prstGeom>
          <a:solidFill>
            <a:srgbClr val="2120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273AF26-8460-214F-8FFB-86E75416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058" y="1775113"/>
            <a:ext cx="3307773" cy="330777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8FA0932-720A-8E41-AC87-047B2E9F8232}"/>
              </a:ext>
            </a:extLst>
          </p:cNvPr>
          <p:cNvSpPr txBox="1"/>
          <p:nvPr/>
        </p:nvSpPr>
        <p:spPr>
          <a:xfrm>
            <a:off x="660690" y="1278686"/>
            <a:ext cx="7370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SEUROJEN VASTUULLISUUSMERKKI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A915305-752D-664E-95C1-9EAA74A0D10D}"/>
              </a:ext>
            </a:extLst>
          </p:cNvPr>
          <p:cNvSpPr txBox="1"/>
          <p:nvPr/>
        </p:nvSpPr>
        <p:spPr>
          <a:xfrm>
            <a:off x="660690" y="2126476"/>
            <a:ext cx="699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Seurojen vastuullisuusmerkin avulla tenniksen vastuullisuusohjelma käytäntöön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Vastuullisuusmerkki osana tenniksen laatuseuraohjelmaa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Vastuullisuusmerkin </a:t>
            </a:r>
            <a:r>
              <a:rPr lang="fi-FI" sz="2400" dirty="0" err="1">
                <a:latin typeface="Dosis" pitchFamily="2" charset="77"/>
              </a:rPr>
              <a:t>kriteeristö</a:t>
            </a:r>
            <a:r>
              <a:rPr lang="fi-FI" sz="2400" dirty="0">
                <a:latin typeface="Dosis" pitchFamily="2" charset="77"/>
              </a:rPr>
              <a:t> koostuu: 1) hyvä hallinto, 2) turvallinen toimintaympäristö, 3) yhdenvertaisuus ja tasa-arvo, 4) ympäristö ja ilmasto, 5) antidoping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Kun seura osoittaa </a:t>
            </a:r>
            <a:r>
              <a:rPr lang="fi-FI" sz="2400" dirty="0" err="1">
                <a:latin typeface="Dosis" pitchFamily="2" charset="77"/>
              </a:rPr>
              <a:t>kriteeristön</a:t>
            </a:r>
            <a:r>
              <a:rPr lang="fi-FI" sz="2400" dirty="0">
                <a:latin typeface="Dosis" pitchFamily="2" charset="77"/>
              </a:rPr>
              <a:t> täyttyvän Tennisliitto myöntää vastuullisuusmerkin</a:t>
            </a:r>
          </a:p>
        </p:txBody>
      </p:sp>
    </p:spTree>
    <p:extLst>
      <p:ext uri="{BB962C8B-B14F-4D97-AF65-F5344CB8AC3E}">
        <p14:creationId xmlns:p14="http://schemas.microsoft.com/office/powerpoint/2010/main" val="65404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9365918-10E5-AC4F-BECE-3805A1CE4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3900"/>
            <a:ext cx="5410200" cy="54102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3D7093B-883A-E44A-9E21-920525B4823B}"/>
              </a:ext>
            </a:extLst>
          </p:cNvPr>
          <p:cNvSpPr txBox="1"/>
          <p:nvPr/>
        </p:nvSpPr>
        <p:spPr>
          <a:xfrm>
            <a:off x="6953250" y="1892290"/>
            <a:ext cx="45529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  <a:latin typeface="Dosis" pitchFamily="2" charset="77"/>
              </a:rPr>
              <a:t>Seurojen vastuullisuusmerkin symbolissa yhdistyy monta asiaa: </a:t>
            </a:r>
          </a:p>
          <a:p>
            <a:endParaRPr lang="fi-FI" sz="2000" dirty="0">
              <a:solidFill>
                <a:schemeClr val="bg1"/>
              </a:solidFill>
              <a:latin typeface="Dosis" pitchFamily="2" charset="77"/>
            </a:endParaRPr>
          </a:p>
          <a:p>
            <a:pPr marL="342900" indent="-342900">
              <a:buAutoNum type="arabicParenR"/>
            </a:pPr>
            <a:r>
              <a:rPr lang="fi-FI" sz="2000" dirty="0">
                <a:solidFill>
                  <a:schemeClr val="bg1"/>
                </a:solidFill>
                <a:latin typeface="Dosis" pitchFamily="2" charset="77"/>
              </a:rPr>
              <a:t>perustan eli pohjatyön merkitys</a:t>
            </a:r>
          </a:p>
          <a:p>
            <a:pPr marL="342900" indent="-342900">
              <a:buAutoNum type="arabicParenR"/>
            </a:pPr>
            <a:r>
              <a:rPr lang="fi-FI" sz="2000" dirty="0">
                <a:solidFill>
                  <a:schemeClr val="bg1"/>
                </a:solidFill>
                <a:latin typeface="Dosis" pitchFamily="2" charset="77"/>
              </a:rPr>
              <a:t>kukka symboloi ihmisiä ja vastuullisuutta</a:t>
            </a:r>
          </a:p>
          <a:p>
            <a:pPr marL="342900" indent="-342900">
              <a:buFontTx/>
              <a:buAutoNum type="arabicParenR"/>
            </a:pPr>
            <a:r>
              <a:rPr lang="fi-FI" sz="2000" dirty="0">
                <a:solidFill>
                  <a:schemeClr val="bg1"/>
                </a:solidFill>
                <a:latin typeface="Dosis" pitchFamily="2" charset="77"/>
              </a:rPr>
              <a:t>viisi pallonmuotoa ovat tenniksen vastuullisuusohjelman viisi eri osa-aluetta: 1) hyvä hallinto, 2) turvallinen toimintaympäristö, 3) yhdenvertaisuus ja tasa-arvo, 4) ympäristö ja ilmasto, 5) antidoping </a:t>
            </a:r>
          </a:p>
        </p:txBody>
      </p:sp>
    </p:spTree>
    <p:extLst>
      <p:ext uri="{BB962C8B-B14F-4D97-AF65-F5344CB8AC3E}">
        <p14:creationId xmlns:p14="http://schemas.microsoft.com/office/powerpoint/2010/main" val="143838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8ED7E1-295F-7345-9B9F-859216C15D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476" y="507267"/>
            <a:ext cx="10515600" cy="1325563"/>
          </a:xfrm>
        </p:spPr>
        <p:txBody>
          <a:bodyPr/>
          <a:lstStyle/>
          <a:p>
            <a:r>
              <a:rPr lang="fi-FI" dirty="0"/>
              <a:t>VUOSIKELLO 2021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92FE23-8E73-634C-A3D6-91F9097179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476" y="1832830"/>
            <a:ext cx="10515600" cy="4351338"/>
          </a:xfrm>
        </p:spPr>
        <p:txBody>
          <a:bodyPr/>
          <a:lstStyle/>
          <a:p>
            <a:r>
              <a:rPr lang="fi-FI" dirty="0">
                <a:hlinkClick r:id="rId2"/>
              </a:rPr>
              <a:t>Katso vastuullisuusohjelman vuosikello 2021</a:t>
            </a:r>
          </a:p>
        </p:txBody>
      </p:sp>
      <p:pic>
        <p:nvPicPr>
          <p:cNvPr id="4" name="Kuva 3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FF4358E3-CE0F-1840-8F7F-1C5B27E19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73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8ED7E1-295F-7345-9B9F-859216C15D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476" y="507267"/>
            <a:ext cx="10515600" cy="1325563"/>
          </a:xfrm>
        </p:spPr>
        <p:txBody>
          <a:bodyPr/>
          <a:lstStyle/>
          <a:p>
            <a:r>
              <a:rPr lang="fi-FI" dirty="0"/>
              <a:t>HYÖDYLLISET LINKIT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92FE23-8E73-634C-A3D6-91F9097179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5476" y="1832830"/>
            <a:ext cx="10515600" cy="4351338"/>
          </a:xfrm>
        </p:spPr>
        <p:txBody>
          <a:bodyPr/>
          <a:lstStyle/>
          <a:p>
            <a:r>
              <a:rPr lang="fi-FI" dirty="0">
                <a:hlinkClick r:id="rId2"/>
              </a:rPr>
              <a:t>Tenniksen strategia 2024</a:t>
            </a:r>
            <a:endParaRPr lang="fi-FI" dirty="0"/>
          </a:p>
          <a:p>
            <a:r>
              <a:rPr lang="fi-FI" dirty="0">
                <a:hlinkClick r:id="rId3"/>
              </a:rPr>
              <a:t>Vastuullisuusohjelma</a:t>
            </a:r>
            <a:endParaRPr lang="fi-FI" dirty="0"/>
          </a:p>
          <a:p>
            <a:r>
              <a:rPr lang="fi-FI" dirty="0">
                <a:hlinkClick r:id="rId3"/>
              </a:rPr>
              <a:t>Suomen Olympiakomitea – vastuullisuus</a:t>
            </a:r>
            <a:endParaRPr lang="fi-FI" dirty="0"/>
          </a:p>
          <a:p>
            <a:r>
              <a:rPr lang="fi-FI" dirty="0">
                <a:hlinkClick r:id="rId4"/>
              </a:rPr>
              <a:t>Urheiluyhteisön reilun pelin ihanteet ja tavoitteet</a:t>
            </a:r>
            <a:endParaRPr lang="fi-FI" dirty="0"/>
          </a:p>
        </p:txBody>
      </p:sp>
      <p:pic>
        <p:nvPicPr>
          <p:cNvPr id="4" name="Kuva 3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FF4358E3-CE0F-1840-8F7F-1C5B27E19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urheilu, peli, tie, kenttä&#10;&#10;Kuvaus luotu automaattisesti">
            <a:extLst>
              <a:ext uri="{FF2B5EF4-FFF2-40B4-BE49-F238E27FC236}">
                <a16:creationId xmlns:a16="http://schemas.microsoft.com/office/drawing/2014/main" id="{5CF8F4D7-7D4D-794C-A90B-06554F411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9EDCB97-6F2D-A646-AE2A-C8A120A2D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42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1C00C1-C5F7-2643-A4A1-53C0B596E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350963"/>
            <a:ext cx="9372600" cy="2387600"/>
          </a:xfrm>
        </p:spPr>
        <p:txBody>
          <a:bodyPr>
            <a:normAutofit/>
          </a:bodyPr>
          <a:lstStyle/>
          <a:p>
            <a:r>
              <a:rPr lang="fi-FI" sz="6600" dirty="0">
                <a:solidFill>
                  <a:schemeClr val="bg1"/>
                </a:solidFill>
                <a:latin typeface="Dosis" pitchFamily="2" charset="77"/>
              </a:rPr>
              <a:t>KIITOS!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FA4F223-9930-6A49-B40F-7C277EB1CB4D}"/>
              </a:ext>
            </a:extLst>
          </p:cNvPr>
          <p:cNvSpPr txBox="1"/>
          <p:nvPr/>
        </p:nvSpPr>
        <p:spPr>
          <a:xfrm>
            <a:off x="7230794" y="6347086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Suomen Tennisliitto -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Finlands</a:t>
            </a:r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Tennisförbund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</p:txBody>
      </p:sp>
      <p:pic>
        <p:nvPicPr>
          <p:cNvPr id="8" name="Kuva 7" descr="Kuva, joka sisältää kohteen pelitalo, huone&#10;&#10;Kuvaus luotu automaattisesti">
            <a:extLst>
              <a:ext uri="{FF2B5EF4-FFF2-40B4-BE49-F238E27FC236}">
                <a16:creationId xmlns:a16="http://schemas.microsoft.com/office/drawing/2014/main" id="{0F4081DE-E390-7044-B36E-B52C7BE3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42" y="5966463"/>
            <a:ext cx="977705" cy="977705"/>
          </a:xfrm>
          <a:prstGeom prst="rect">
            <a:avLst/>
          </a:prstGeom>
        </p:spPr>
      </p:pic>
      <p:sp>
        <p:nvSpPr>
          <p:cNvPr id="9" name="Alaotsikko 8">
            <a:extLst>
              <a:ext uri="{FF2B5EF4-FFF2-40B4-BE49-F238E27FC236}">
                <a16:creationId xmlns:a16="http://schemas.microsoft.com/office/drawing/2014/main" id="{6148919B-5673-FF4F-8031-6736E918B6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519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2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D32E43-74C6-4249-A378-884E825946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939" y="539238"/>
            <a:ext cx="5956122" cy="1325563"/>
          </a:xfrm>
        </p:spPr>
        <p:txBody>
          <a:bodyPr>
            <a:normAutofit/>
          </a:bodyPr>
          <a:lstStyle/>
          <a:p>
            <a:pPr algn="ctr"/>
            <a:r>
              <a:rPr lang="fi-FI" sz="4800" dirty="0">
                <a:solidFill>
                  <a:schemeClr val="bg1"/>
                </a:solidFill>
              </a:rPr>
              <a:t>TENNISLIITON ARVOT</a:t>
            </a:r>
            <a:endParaRPr lang="fi-FI" sz="4800" dirty="0">
              <a:solidFill>
                <a:schemeClr val="bg1"/>
              </a:solidFill>
              <a:latin typeface="Dosis" pitchFamily="2" charset="77"/>
            </a:endParaRP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876105AD-30F7-774B-A706-CA5B699361A6}"/>
              </a:ext>
            </a:extLst>
          </p:cNvPr>
          <p:cNvGrpSpPr/>
          <p:nvPr/>
        </p:nvGrpSpPr>
        <p:grpSpPr>
          <a:xfrm>
            <a:off x="254237" y="2092551"/>
            <a:ext cx="11683525" cy="2588400"/>
            <a:chOff x="263416" y="2508068"/>
            <a:chExt cx="11683525" cy="2588400"/>
          </a:xfrm>
        </p:grpSpPr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3841B01B-5BEA-DA45-A603-08B30BB30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11" t="25373" r="13278" b="29312"/>
            <a:stretch/>
          </p:blipFill>
          <p:spPr>
            <a:xfrm>
              <a:off x="263416" y="2508068"/>
              <a:ext cx="2462613" cy="2588400"/>
            </a:xfrm>
            <a:prstGeom prst="rect">
              <a:avLst/>
            </a:prstGeom>
          </p:spPr>
        </p:pic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14753A8A-7898-8847-902B-CE115CE4D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11" t="25373" r="13278" b="29312"/>
            <a:stretch/>
          </p:blipFill>
          <p:spPr>
            <a:xfrm>
              <a:off x="2563999" y="2508068"/>
              <a:ext cx="2462613" cy="2588400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DB08D844-0DF2-3948-A263-5B9265386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11" t="25373" r="13278" b="29312"/>
            <a:stretch/>
          </p:blipFill>
          <p:spPr>
            <a:xfrm>
              <a:off x="9484328" y="2508068"/>
              <a:ext cx="2462613" cy="2588400"/>
            </a:xfrm>
            <a:prstGeom prst="rect">
              <a:avLst/>
            </a:prstGeom>
          </p:spPr>
        </p:pic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3C8656C5-564D-B447-B50B-817638A9D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11" t="25373" r="13278" b="29312"/>
            <a:stretch/>
          </p:blipFill>
          <p:spPr>
            <a:xfrm>
              <a:off x="4864582" y="2508068"/>
              <a:ext cx="2462613" cy="2588400"/>
            </a:xfrm>
            <a:prstGeom prst="rect">
              <a:avLst/>
            </a:prstGeom>
          </p:spPr>
        </p:pic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6C597BFF-3EF8-434D-8570-90F0D9AF5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11" t="25373" r="13278" b="29312"/>
            <a:stretch/>
          </p:blipFill>
          <p:spPr>
            <a:xfrm>
              <a:off x="7183745" y="2508068"/>
              <a:ext cx="2462613" cy="2588400"/>
            </a:xfrm>
            <a:prstGeom prst="rect">
              <a:avLst/>
            </a:prstGeom>
          </p:spPr>
        </p:pic>
      </p:grpSp>
      <p:sp>
        <p:nvSpPr>
          <p:cNvPr id="8" name="Tekstiruutu 7">
            <a:extLst>
              <a:ext uri="{FF2B5EF4-FFF2-40B4-BE49-F238E27FC236}">
                <a16:creationId xmlns:a16="http://schemas.microsoft.com/office/drawing/2014/main" id="{94D7C18A-6E03-1443-9CF5-AA1F39CE452E}"/>
              </a:ext>
            </a:extLst>
          </p:cNvPr>
          <p:cNvSpPr txBox="1"/>
          <p:nvPr/>
        </p:nvSpPr>
        <p:spPr>
          <a:xfrm>
            <a:off x="445813" y="2921130"/>
            <a:ext cx="194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900" dirty="0">
                <a:solidFill>
                  <a:schemeClr val="bg1"/>
                </a:solidFill>
                <a:latin typeface="Permanent Marker" panose="02000000000000000000" pitchFamily="2" charset="0"/>
              </a:rPr>
              <a:t>YHDESSÄ TEKEMINEN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F6D8A2D-DFDF-8440-BE20-4452842DC4A9}"/>
              </a:ext>
            </a:extLst>
          </p:cNvPr>
          <p:cNvSpPr txBox="1"/>
          <p:nvPr/>
        </p:nvSpPr>
        <p:spPr>
          <a:xfrm>
            <a:off x="2698270" y="3075018"/>
            <a:ext cx="19443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900" dirty="0">
                <a:solidFill>
                  <a:schemeClr val="bg1"/>
                </a:solidFill>
                <a:latin typeface="Permanent Marker" panose="02000000000000000000" pitchFamily="2" charset="0"/>
              </a:rPr>
              <a:t>ILO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075AC7A3-6C42-CC40-93EF-48C837A495E9}"/>
              </a:ext>
            </a:extLst>
          </p:cNvPr>
          <p:cNvSpPr txBox="1"/>
          <p:nvPr/>
        </p:nvSpPr>
        <p:spPr>
          <a:xfrm>
            <a:off x="4903971" y="3075018"/>
            <a:ext cx="22034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900" dirty="0">
                <a:solidFill>
                  <a:schemeClr val="bg1"/>
                </a:solidFill>
                <a:latin typeface="Permanent Marker" panose="02000000000000000000" pitchFamily="2" charset="0"/>
              </a:rPr>
              <a:t>VÄLITTÄMINEN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D07B68CF-06E6-FC4F-A66E-84DE723EDEAB}"/>
              </a:ext>
            </a:extLst>
          </p:cNvPr>
          <p:cNvSpPr txBox="1"/>
          <p:nvPr/>
        </p:nvSpPr>
        <p:spPr>
          <a:xfrm>
            <a:off x="7174566" y="3075018"/>
            <a:ext cx="22034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900" dirty="0">
                <a:solidFill>
                  <a:schemeClr val="bg1"/>
                </a:solidFill>
                <a:latin typeface="Permanent Marker" panose="02000000000000000000" pitchFamily="2" charset="0"/>
              </a:rPr>
              <a:t>KEHITTYMINEN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888664DC-B54C-9840-A05D-D061D95C6848}"/>
              </a:ext>
            </a:extLst>
          </p:cNvPr>
          <p:cNvSpPr txBox="1"/>
          <p:nvPr/>
        </p:nvSpPr>
        <p:spPr>
          <a:xfrm>
            <a:off x="9421540" y="3075018"/>
            <a:ext cx="24626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900" dirty="0">
                <a:solidFill>
                  <a:schemeClr val="bg1"/>
                </a:solidFill>
                <a:latin typeface="Permanent Marker" panose="02000000000000000000" pitchFamily="2" charset="0"/>
              </a:rPr>
              <a:t>TULOKSELLISUUS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AF8722AC-53A3-724D-9D87-1D3B4BC120A8}"/>
              </a:ext>
            </a:extLst>
          </p:cNvPr>
          <p:cNvSpPr txBox="1"/>
          <p:nvPr/>
        </p:nvSpPr>
        <p:spPr>
          <a:xfrm>
            <a:off x="7230794" y="6347086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Suomen Tennisliitto -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Finlands</a:t>
            </a:r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Tennisförbund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</p:txBody>
      </p:sp>
      <p:pic>
        <p:nvPicPr>
          <p:cNvPr id="26" name="Kuva 25" descr="Kuva, joka sisältää kohteen pelitalo, huone&#10;&#10;Kuvaus luotu automaattisesti">
            <a:extLst>
              <a:ext uri="{FF2B5EF4-FFF2-40B4-BE49-F238E27FC236}">
                <a16:creationId xmlns:a16="http://schemas.microsoft.com/office/drawing/2014/main" id="{61697FFD-CEAA-E840-B31E-4D270FF1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842" y="5966463"/>
            <a:ext cx="977705" cy="977705"/>
          </a:xfrm>
          <a:prstGeom prst="rect">
            <a:avLst/>
          </a:prstGeom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7982EF1B-BAE5-694F-9403-0F024395F218}"/>
              </a:ext>
            </a:extLst>
          </p:cNvPr>
          <p:cNvSpPr txBox="1"/>
          <p:nvPr/>
        </p:nvSpPr>
        <p:spPr>
          <a:xfrm>
            <a:off x="462809" y="4692497"/>
            <a:ext cx="188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Yhdessä enemmän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Vuorovaikutus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Luottamus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AC2676D3-89E4-924F-B36C-F87BB43CB27F}"/>
              </a:ext>
            </a:extLst>
          </p:cNvPr>
          <p:cNvSpPr txBox="1"/>
          <p:nvPr/>
        </p:nvSpPr>
        <p:spPr>
          <a:xfrm>
            <a:off x="2783949" y="4692497"/>
            <a:ext cx="188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Nauttiminen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Positiivisuus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Avoimuus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50E46766-9A9A-6743-BAF5-CB97A293B626}"/>
              </a:ext>
            </a:extLst>
          </p:cNvPr>
          <p:cNvSpPr txBox="1"/>
          <p:nvPr/>
        </p:nvSpPr>
        <p:spPr>
          <a:xfrm>
            <a:off x="5063998" y="4692497"/>
            <a:ext cx="188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Vastuullisuus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Palvelualttius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Jokainen on tärkeä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E052AC7D-375B-EF41-A2B6-04BC3E6AE75D}"/>
              </a:ext>
            </a:extLst>
          </p:cNvPr>
          <p:cNvSpPr txBox="1"/>
          <p:nvPr/>
        </p:nvSpPr>
        <p:spPr>
          <a:xfrm>
            <a:off x="7378379" y="4692497"/>
            <a:ext cx="188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Edelläkävijyys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Kasvun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mielala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Tahto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7DBA5C93-7553-284E-98FA-D862C03A1B34}"/>
              </a:ext>
            </a:extLst>
          </p:cNvPr>
          <p:cNvSpPr txBox="1"/>
          <p:nvPr/>
        </p:nvSpPr>
        <p:spPr>
          <a:xfrm>
            <a:off x="9692761" y="4692497"/>
            <a:ext cx="199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Yhdessä menestyen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Tavoitteet korkealla</a:t>
            </a:r>
          </a:p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Rohkeus</a:t>
            </a:r>
          </a:p>
        </p:txBody>
      </p:sp>
    </p:spTree>
    <p:extLst>
      <p:ext uri="{BB962C8B-B14F-4D97-AF65-F5344CB8AC3E}">
        <p14:creationId xmlns:p14="http://schemas.microsoft.com/office/powerpoint/2010/main" val="347472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692985" y="1042437"/>
            <a:ext cx="603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VASTUULLISUUSOHJELMA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692985" y="1881678"/>
            <a:ext cx="68782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Vastuullisuusohjelmamme läpi leikkaa koko toimintamme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Pohjautuu urheiluyhteisön vastuullisuusohjelmaan, tehty lajimme mukaiseksi: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>
                <a:latin typeface="Dosis" pitchFamily="2" charset="77"/>
              </a:rPr>
              <a:t>hyvä hallinto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>
                <a:latin typeface="Dosis" pitchFamily="2" charset="77"/>
              </a:rPr>
              <a:t>turvallinen toimintaympäristö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>
                <a:latin typeface="Dosis" pitchFamily="2" charset="77"/>
              </a:rPr>
              <a:t>yhdenvertaisuus ja tasa-arvo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>
                <a:latin typeface="Dosis" pitchFamily="2" charset="77"/>
              </a:rPr>
              <a:t>ympäristö ja ilmasto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>
                <a:latin typeface="Dosis" pitchFamily="2" charset="77"/>
              </a:rPr>
              <a:t>antidoping</a:t>
            </a:r>
          </a:p>
          <a:p>
            <a:endParaRPr lang="fi-FI" sz="1200" dirty="0">
              <a:latin typeface="Dosi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Vahvistamme lajikulttuuriamme ja osallistumme entistä vahvemmin yhteiskunnalliseen keskusteluun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latin typeface="Dosis" pitchFamily="2" charset="77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8175043-EA84-444B-9F35-95525CA8C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523" y="1688767"/>
            <a:ext cx="3894474" cy="38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1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930729" y="1069275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URHEILUYHTEISÖN REILUN PELIN PERIAATTEET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930729" y="1967061"/>
            <a:ext cx="98619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Jokaisen tasavertainen mahdollisuus liikuntaan ja urheiluun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Vastuu kasvatuksesta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Terveyden, turvallisuuden ja hyvinvoinnin edistäminen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Rehellisyys ja oikeudenmukaisuus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Luonnon kunnioittaminen ja kestävään kehitykseen pyrkiminen</a:t>
            </a:r>
          </a:p>
          <a:p>
            <a:endParaRPr lang="fi-FI" sz="2400" dirty="0">
              <a:latin typeface="Dosis" pitchFamily="2" charset="77"/>
            </a:endParaRPr>
          </a:p>
          <a:p>
            <a:r>
              <a:rPr lang="fi-FI" sz="2000" i="1" dirty="0">
                <a:latin typeface="Dosis" pitchFamily="2" charset="77"/>
              </a:rPr>
              <a:t>Reilu Peli pohjautuu olemassa olevaan lainsäädäntöön sekä erilaisiin kansainvälisiin sopimuksiin ja säännöstöihin, kuten YK:n kestävän kehityksen tavoitteisiin 2030.</a:t>
            </a:r>
          </a:p>
        </p:txBody>
      </p:sp>
    </p:spTree>
    <p:extLst>
      <p:ext uri="{BB962C8B-B14F-4D97-AF65-F5344CB8AC3E}">
        <p14:creationId xmlns:p14="http://schemas.microsoft.com/office/powerpoint/2010/main" val="221319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a&#10;&#10;Kuvaus luotu automaattisesti">
            <a:extLst>
              <a:ext uri="{FF2B5EF4-FFF2-40B4-BE49-F238E27FC236}">
                <a16:creationId xmlns:a16="http://schemas.microsoft.com/office/drawing/2014/main" id="{7F4C82D1-33A3-2B4B-83D3-DBEAB27D8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4" b="15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F906243E-00AA-1F4A-AAB3-D6D179ADE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429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4BD48C2-FE00-F347-A27A-43C0A67F98FD}"/>
              </a:ext>
            </a:extLst>
          </p:cNvPr>
          <p:cNvSpPr txBox="1"/>
          <p:nvPr/>
        </p:nvSpPr>
        <p:spPr>
          <a:xfrm>
            <a:off x="7230794" y="6347086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Suomen Tennisliitto -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Finlands</a:t>
            </a:r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Tennisförbund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</p:txBody>
      </p:sp>
      <p:pic>
        <p:nvPicPr>
          <p:cNvPr id="6" name="Kuva 5" descr="Kuva, joka sisältää kohteen pelitalo, huone&#10;&#10;Kuvaus luotu automaattisesti">
            <a:extLst>
              <a:ext uri="{FF2B5EF4-FFF2-40B4-BE49-F238E27FC236}">
                <a16:creationId xmlns:a16="http://schemas.microsoft.com/office/drawing/2014/main" id="{CD66DDCC-B2C3-5C4D-993D-7A878C09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42" y="5966463"/>
            <a:ext cx="977705" cy="97770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3A8BCEE-F628-1C4E-8E40-5C1179538264}"/>
              </a:ext>
            </a:extLst>
          </p:cNvPr>
          <p:cNvSpPr txBox="1"/>
          <p:nvPr/>
        </p:nvSpPr>
        <p:spPr>
          <a:xfrm>
            <a:off x="7101840" y="2828835"/>
            <a:ext cx="509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chemeClr val="bg1"/>
                </a:solidFill>
                <a:latin typeface="Dosis" pitchFamily="2" charset="77"/>
              </a:rPr>
              <a:t>YHDESSÄ ENEMMÄN</a:t>
            </a:r>
          </a:p>
          <a:p>
            <a:r>
              <a:rPr lang="fi-FI" sz="3600" b="1" dirty="0">
                <a:solidFill>
                  <a:schemeClr val="bg1"/>
                </a:solidFill>
                <a:latin typeface="Dosis" pitchFamily="2" charset="77"/>
              </a:rPr>
              <a:t>YHDESSÄ MENESTYEN</a:t>
            </a:r>
          </a:p>
        </p:txBody>
      </p:sp>
    </p:spTree>
    <p:extLst>
      <p:ext uri="{BB962C8B-B14F-4D97-AF65-F5344CB8AC3E}">
        <p14:creationId xmlns:p14="http://schemas.microsoft.com/office/powerpoint/2010/main" val="177588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930729" y="1376481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HYVÄ HALLINTO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930729" y="2182505"/>
            <a:ext cx="98619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Toimivat, kestävät, ennaltaehkäisevät ja läpinäkyvät toimintamallit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Sääntöjen ajantasaisuus ja noudattaminen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Vuosittain hallituksen hyväksymät ajantasaiset säännöt, antidopingohjelman ja yhdenvertaisuus- ja tasa-arvo-ohjelman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Taloudenpito ja varainhankinta on vastuullista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Toiminta on avointa, osallistavaa ja herättää luottamusta sekä tyytyväisyyttä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Seurojen sitouttaminen toimintaan ja päätöksentekoon – yhdessä enemmän, yhdessä menestyen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Vuosikyselyt</a:t>
            </a:r>
          </a:p>
        </p:txBody>
      </p:sp>
    </p:spTree>
    <p:extLst>
      <p:ext uri="{BB962C8B-B14F-4D97-AF65-F5344CB8AC3E}">
        <p14:creationId xmlns:p14="http://schemas.microsoft.com/office/powerpoint/2010/main" val="1082693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930729" y="1487269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TURVALLINEN TOIMINTAYMPÄRISTÖ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930729" y="2459504"/>
            <a:ext cx="98619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Kaikille tenniksen harrastajille positiivisia kokemuksia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Tennisliitto luo positiivista ja kannustavaa ilmapiiriä, jossa jokainen kokee olevansa arvostettu.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Toimintamallimme epäasialliseen käytökseen puuttumiseen ovat selkeät ja hyödynnämme Et ole yksin –palvelun asiantuntemusta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Vuosittainen turvallinen toimintaympäristö -kysely</a:t>
            </a:r>
          </a:p>
        </p:txBody>
      </p:sp>
    </p:spTree>
    <p:extLst>
      <p:ext uri="{BB962C8B-B14F-4D97-AF65-F5344CB8AC3E}">
        <p14:creationId xmlns:p14="http://schemas.microsoft.com/office/powerpoint/2010/main" val="260328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elektroniikka, näyttö&#10;&#10;Kuvaus luotu automaattisesti">
            <a:extLst>
              <a:ext uri="{FF2B5EF4-FFF2-40B4-BE49-F238E27FC236}">
                <a16:creationId xmlns:a16="http://schemas.microsoft.com/office/drawing/2014/main" id="{0D930A3A-2C62-DE4F-97C0-A917C2F51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5"/>
          <a:stretch/>
        </p:blipFill>
        <p:spPr>
          <a:xfrm>
            <a:off x="0" y="4724400"/>
            <a:ext cx="12210288" cy="21336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E25F73-070E-F44A-AE16-8F43B3A7CFD7}"/>
              </a:ext>
            </a:extLst>
          </p:cNvPr>
          <p:cNvSpPr txBox="1"/>
          <p:nvPr/>
        </p:nvSpPr>
        <p:spPr>
          <a:xfrm>
            <a:off x="930729" y="1069275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Dosis" pitchFamily="2" charset="77"/>
              </a:rPr>
              <a:t>YHDENVERTAISUUS JA TASA-ARVO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E06D4EF-1142-B545-BE92-A88EA6803D81}"/>
              </a:ext>
            </a:extLst>
          </p:cNvPr>
          <p:cNvSpPr txBox="1"/>
          <p:nvPr/>
        </p:nvSpPr>
        <p:spPr>
          <a:xfrm>
            <a:off x="930729" y="1967061"/>
            <a:ext cx="98619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Kaikki kokevat itsensä tervetulleeksi mukaan urheilun ja liikunnan pariin riippumatta mm. sukupuolesta, etnisestä taustasta, vammasta, seksuaalisesta suuntautumisesta tai taloudellisesta tilanteesta.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Luomme onnistumisen mahdollisuuksia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Dosis" pitchFamily="2" charset="77"/>
              </a:rPr>
              <a:t>Tennisliitto edistää aktiivisesti yhdenvertaisuutta ja tasa-arvoa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Viestimme monipuolisesti, tukien yhdenvertaisuutta ja tasa-arvoa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</a:rPr>
              <a:t>Edistämme tasa-arvon ja yhdenvertaisuuden toteutumista päätöksenteossa ja toiminnassa – tahtotilana 50/50 strategiakauden aikana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Dosis" pitchFamily="2" charset="77"/>
                <a:hlinkClick r:id="rId3"/>
              </a:rPr>
              <a:t>Naisverkosto – lisää tyttöjä ja naisia tenniskentille</a:t>
            </a:r>
            <a:endParaRPr lang="fi-FI" sz="2000" dirty="0">
              <a:latin typeface="Dosis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 err="1">
                <a:latin typeface="Dosis" pitchFamily="2" charset="77"/>
              </a:rPr>
              <a:t>Special</a:t>
            </a:r>
            <a:r>
              <a:rPr lang="fi-FI" sz="2000" dirty="0">
                <a:latin typeface="Dosis" pitchFamily="2" charset="77"/>
              </a:rPr>
              <a:t> </a:t>
            </a:r>
            <a:r>
              <a:rPr lang="fi-FI" sz="2000" dirty="0" err="1">
                <a:latin typeface="Dosis" pitchFamily="2" charset="77"/>
              </a:rPr>
              <a:t>Olympics</a:t>
            </a:r>
            <a:endParaRPr lang="fi-FI" sz="2000" dirty="0">
              <a:latin typeface="Dosi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038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nnis, urheilu, tie, yleisurheilu&#10;&#10;Kuvaus luotu automaattisesti">
            <a:extLst>
              <a:ext uri="{FF2B5EF4-FFF2-40B4-BE49-F238E27FC236}">
                <a16:creationId xmlns:a16="http://schemas.microsoft.com/office/drawing/2014/main" id="{D3BAD1DD-A6A6-964C-94AC-8C7A3415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6" t="22116" r="134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5FD8D96B-4ECB-9047-94FA-5AFB6AF2D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429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8D2B8A1-0367-FD4A-928A-3D31CB42BED8}"/>
              </a:ext>
            </a:extLst>
          </p:cNvPr>
          <p:cNvSpPr txBox="1"/>
          <p:nvPr/>
        </p:nvSpPr>
        <p:spPr>
          <a:xfrm>
            <a:off x="7230794" y="6347086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Suomen Tennisliitto -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Finlands</a:t>
            </a:r>
            <a:r>
              <a:rPr lang="fi-FI" dirty="0">
                <a:solidFill>
                  <a:schemeClr val="bg1"/>
                </a:solidFill>
                <a:latin typeface="Dosis" pitchFamily="2" charset="77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Dosis" pitchFamily="2" charset="77"/>
              </a:rPr>
              <a:t>Tennisförbund</a:t>
            </a:r>
            <a:endParaRPr lang="fi-FI" dirty="0">
              <a:solidFill>
                <a:schemeClr val="bg1"/>
              </a:solidFill>
              <a:latin typeface="Dosis" pitchFamily="2" charset="77"/>
            </a:endParaRPr>
          </a:p>
        </p:txBody>
      </p:sp>
      <p:pic>
        <p:nvPicPr>
          <p:cNvPr id="5" name="Kuva 4" descr="Kuva, joka sisältää kohteen pelitalo, huone&#10;&#10;Kuvaus luotu automaattisesti">
            <a:extLst>
              <a:ext uri="{FF2B5EF4-FFF2-40B4-BE49-F238E27FC236}">
                <a16:creationId xmlns:a16="http://schemas.microsoft.com/office/drawing/2014/main" id="{5CB87C77-C0E0-6A40-AB52-4AA38835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2842" y="5966463"/>
            <a:ext cx="977705" cy="97770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CE49966-655B-2E44-8320-95A815FAC808}"/>
              </a:ext>
            </a:extLst>
          </p:cNvPr>
          <p:cNvSpPr txBox="1"/>
          <p:nvPr/>
        </p:nvSpPr>
        <p:spPr>
          <a:xfrm>
            <a:off x="2364251" y="3677189"/>
            <a:ext cx="7463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>
                <a:solidFill>
                  <a:schemeClr val="bg1"/>
                </a:solidFill>
                <a:latin typeface="Dosis" pitchFamily="2" charset="77"/>
              </a:rPr>
              <a:t>NAISVERKOSTO – LISÄÄ NAISIA JA TYTTÖJÄ TENNISKENTILLE</a:t>
            </a:r>
          </a:p>
        </p:txBody>
      </p:sp>
    </p:spTree>
    <p:extLst>
      <p:ext uri="{BB962C8B-B14F-4D97-AF65-F5344CB8AC3E}">
        <p14:creationId xmlns:p14="http://schemas.microsoft.com/office/powerpoint/2010/main" val="4207973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9363</TotalTime>
  <Words>533</Words>
  <Application>Microsoft Macintosh PowerPoint</Application>
  <PresentationFormat>Laajakuva</PresentationFormat>
  <Paragraphs>104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3" baseType="lpstr">
      <vt:lpstr>Arial</vt:lpstr>
      <vt:lpstr>Calibri</vt:lpstr>
      <vt:lpstr>Dosis</vt:lpstr>
      <vt:lpstr>Permanent Marker</vt:lpstr>
      <vt:lpstr>Proxima Nova</vt:lpstr>
      <vt:lpstr>Office-teema</vt:lpstr>
      <vt:lpstr>TENNIKSEN VASTUULLISUUSOHJELMA</vt:lpstr>
      <vt:lpstr>TENNISLIITON ARVOT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VUOSIKELLO 2021</vt:lpstr>
      <vt:lpstr>HYÖDYLLISET LINKIT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Jarno Tiusanen</dc:creator>
  <cp:lastModifiedBy>Jarno Tiusanen</cp:lastModifiedBy>
  <cp:revision>121</cp:revision>
  <dcterms:created xsi:type="dcterms:W3CDTF">2020-05-11T05:46:11Z</dcterms:created>
  <dcterms:modified xsi:type="dcterms:W3CDTF">2021-03-05T12:05:06Z</dcterms:modified>
</cp:coreProperties>
</file>