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74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B26E22-95EB-4F08-9713-34D7CEAD6663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47B097DE-83D4-4D53-9CC4-4DF06F3C2D7A}">
      <dgm:prSet phldrT="[Teksti]" custT="1"/>
      <dgm:spPr>
        <a:solidFill>
          <a:srgbClr val="0070C0">
            <a:alpha val="50000"/>
          </a:srgbClr>
        </a:solidFill>
      </dgm:spPr>
      <dgm:t>
        <a:bodyPr/>
        <a:lstStyle/>
        <a:p>
          <a:r>
            <a:rPr lang="fi-FI" sz="1200" b="1"/>
            <a:t>Kilpailutoiminta</a:t>
          </a:r>
          <a:endParaRPr lang="fi-FI" sz="800" b="1"/>
        </a:p>
      </dgm:t>
    </dgm:pt>
    <dgm:pt modelId="{10185639-342B-4DD1-90BB-7D85DD96385E}" type="parTrans" cxnId="{5C4D801A-4591-4A1E-ABAB-58A69A42755C}">
      <dgm:prSet/>
      <dgm:spPr/>
      <dgm:t>
        <a:bodyPr/>
        <a:lstStyle/>
        <a:p>
          <a:endParaRPr lang="fi-FI"/>
        </a:p>
      </dgm:t>
    </dgm:pt>
    <dgm:pt modelId="{24A94228-C575-4FDA-8EAB-5077842A12ED}" type="sibTrans" cxnId="{5C4D801A-4591-4A1E-ABAB-58A69A42755C}">
      <dgm:prSet/>
      <dgm:spPr/>
      <dgm:t>
        <a:bodyPr/>
        <a:lstStyle/>
        <a:p>
          <a:endParaRPr lang="fi-FI"/>
        </a:p>
      </dgm:t>
    </dgm:pt>
    <dgm:pt modelId="{A4E06807-6FBF-47E5-B095-96B5E11A2C9D}">
      <dgm:prSet phldrT="[Teksti]"/>
      <dgm:spPr>
        <a:solidFill>
          <a:srgbClr val="0070C0">
            <a:alpha val="50000"/>
          </a:srgbClr>
        </a:solidFill>
      </dgm:spPr>
      <dgm:t>
        <a:bodyPr/>
        <a:lstStyle/>
        <a:p>
          <a:r>
            <a:rPr lang="fi-FI" b="1"/>
            <a:t>Valmentajakoulutus</a:t>
          </a:r>
        </a:p>
      </dgm:t>
    </dgm:pt>
    <dgm:pt modelId="{CE487ED1-ED37-44A3-9611-04FFFB59DE99}" type="parTrans" cxnId="{8DD24846-3CEE-4E7D-B044-44F5E9ECC024}">
      <dgm:prSet/>
      <dgm:spPr/>
      <dgm:t>
        <a:bodyPr/>
        <a:lstStyle/>
        <a:p>
          <a:endParaRPr lang="fi-FI"/>
        </a:p>
      </dgm:t>
    </dgm:pt>
    <dgm:pt modelId="{86386C43-355B-44BF-A244-5B11E450EEA3}" type="sibTrans" cxnId="{8DD24846-3CEE-4E7D-B044-44F5E9ECC024}">
      <dgm:prSet/>
      <dgm:spPr/>
      <dgm:t>
        <a:bodyPr/>
        <a:lstStyle/>
        <a:p>
          <a:endParaRPr lang="fi-FI"/>
        </a:p>
      </dgm:t>
    </dgm:pt>
    <dgm:pt modelId="{9360552E-AF82-4992-AD45-FE9A13571509}">
      <dgm:prSet phldrT="[Teksti]" custT="1"/>
      <dgm:spPr>
        <a:solidFill>
          <a:srgbClr val="0070C0">
            <a:alpha val="50000"/>
          </a:srgbClr>
        </a:solidFill>
      </dgm:spPr>
      <dgm:t>
        <a:bodyPr/>
        <a:lstStyle/>
        <a:p>
          <a:r>
            <a:rPr lang="fi-FI" sz="1200" b="1"/>
            <a:t>Seura-toiminta</a:t>
          </a:r>
          <a:endParaRPr lang="fi-FI" sz="800" b="1"/>
        </a:p>
      </dgm:t>
    </dgm:pt>
    <dgm:pt modelId="{7DAFD122-5BD6-490F-A0DF-6CEF6653BE0F}" type="parTrans" cxnId="{FC4E18F5-B7C0-4F88-A19D-D1DB1CC4A964}">
      <dgm:prSet/>
      <dgm:spPr/>
      <dgm:t>
        <a:bodyPr/>
        <a:lstStyle/>
        <a:p>
          <a:endParaRPr lang="fi-FI"/>
        </a:p>
      </dgm:t>
    </dgm:pt>
    <dgm:pt modelId="{8F0911FF-DFFC-42DF-A240-935EDF728358}" type="sibTrans" cxnId="{FC4E18F5-B7C0-4F88-A19D-D1DB1CC4A964}">
      <dgm:prSet/>
      <dgm:spPr/>
      <dgm:t>
        <a:bodyPr/>
        <a:lstStyle/>
        <a:p>
          <a:endParaRPr lang="fi-FI"/>
        </a:p>
      </dgm:t>
    </dgm:pt>
    <dgm:pt modelId="{F59697EC-08AD-4AF8-895E-07C30AB7C66F}">
      <dgm:prSet custT="1"/>
      <dgm:spPr>
        <a:solidFill>
          <a:srgbClr val="0070C0">
            <a:alpha val="50000"/>
          </a:srgbClr>
        </a:solidFill>
      </dgm:spPr>
      <dgm:t>
        <a:bodyPr/>
        <a:lstStyle/>
        <a:p>
          <a:r>
            <a:rPr lang="fi-FI" sz="1200" b="1"/>
            <a:t>Huippu-urheilu</a:t>
          </a:r>
          <a:endParaRPr lang="fi-FI" sz="800" b="1"/>
        </a:p>
      </dgm:t>
    </dgm:pt>
    <dgm:pt modelId="{C30D74F2-3090-4CFF-8F56-22196588CE95}" type="parTrans" cxnId="{354FEA38-4C7C-447C-ABD4-1B07F3C02557}">
      <dgm:prSet/>
      <dgm:spPr/>
      <dgm:t>
        <a:bodyPr/>
        <a:lstStyle/>
        <a:p>
          <a:endParaRPr lang="fi-FI"/>
        </a:p>
      </dgm:t>
    </dgm:pt>
    <dgm:pt modelId="{1EE9B40D-516F-413F-8F9B-727A29405992}" type="sibTrans" cxnId="{354FEA38-4C7C-447C-ABD4-1B07F3C02557}">
      <dgm:prSet/>
      <dgm:spPr/>
      <dgm:t>
        <a:bodyPr/>
        <a:lstStyle/>
        <a:p>
          <a:endParaRPr lang="fi-FI"/>
        </a:p>
      </dgm:t>
    </dgm:pt>
    <dgm:pt modelId="{90F8D80A-0377-476D-B296-C98BDCD2604A}" type="pres">
      <dgm:prSet presAssocID="{49B26E22-95EB-4F08-9713-34D7CEAD6663}" presName="compositeShape" presStyleCnt="0">
        <dgm:presLayoutVars>
          <dgm:chMax val="7"/>
          <dgm:dir/>
          <dgm:resizeHandles val="exact"/>
        </dgm:presLayoutVars>
      </dgm:prSet>
      <dgm:spPr/>
    </dgm:pt>
    <dgm:pt modelId="{8040EB4D-1313-4E99-9836-9E3EE92B22D2}" type="pres">
      <dgm:prSet presAssocID="{47B097DE-83D4-4D53-9CC4-4DF06F3C2D7A}" presName="circ1" presStyleLbl="vennNode1" presStyleIdx="0" presStyleCnt="4"/>
      <dgm:spPr/>
    </dgm:pt>
    <dgm:pt modelId="{8C4FD6F1-9853-4708-BABD-766E3E5C0F13}" type="pres">
      <dgm:prSet presAssocID="{47B097DE-83D4-4D53-9CC4-4DF06F3C2D7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2FAB1D9-8943-415C-B87E-C66C17A4DCD9}" type="pres">
      <dgm:prSet presAssocID="{F59697EC-08AD-4AF8-895E-07C30AB7C66F}" presName="circ2" presStyleLbl="vennNode1" presStyleIdx="1" presStyleCnt="4"/>
      <dgm:spPr/>
    </dgm:pt>
    <dgm:pt modelId="{3A685D62-CA16-4259-B4CF-72A9C2B968F6}" type="pres">
      <dgm:prSet presAssocID="{F59697EC-08AD-4AF8-895E-07C30AB7C66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560365F-B971-4193-878B-2D7EDBB28724}" type="pres">
      <dgm:prSet presAssocID="{A4E06807-6FBF-47E5-B095-96B5E11A2C9D}" presName="circ3" presStyleLbl="vennNode1" presStyleIdx="2" presStyleCnt="4"/>
      <dgm:spPr/>
    </dgm:pt>
    <dgm:pt modelId="{3AF19736-F750-4087-ACA9-CF5B2AD90299}" type="pres">
      <dgm:prSet presAssocID="{A4E06807-6FBF-47E5-B095-96B5E11A2C9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3F5B52A-6F4B-4AE8-B946-7412616A61B3}" type="pres">
      <dgm:prSet presAssocID="{9360552E-AF82-4992-AD45-FE9A13571509}" presName="circ4" presStyleLbl="vennNode1" presStyleIdx="3" presStyleCnt="4"/>
      <dgm:spPr/>
    </dgm:pt>
    <dgm:pt modelId="{A65EDF52-3217-4B9A-98E5-AA385C8080F2}" type="pres">
      <dgm:prSet presAssocID="{9360552E-AF82-4992-AD45-FE9A13571509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5C4D801A-4591-4A1E-ABAB-58A69A42755C}" srcId="{49B26E22-95EB-4F08-9713-34D7CEAD6663}" destId="{47B097DE-83D4-4D53-9CC4-4DF06F3C2D7A}" srcOrd="0" destOrd="0" parTransId="{10185639-342B-4DD1-90BB-7D85DD96385E}" sibTransId="{24A94228-C575-4FDA-8EAB-5077842A12ED}"/>
    <dgm:cxn modelId="{1F3B151D-2C6C-49D6-81CB-F3DDBEB30A68}" type="presOf" srcId="{A4E06807-6FBF-47E5-B095-96B5E11A2C9D}" destId="{E560365F-B971-4193-878B-2D7EDBB28724}" srcOrd="0" destOrd="0" presId="urn:microsoft.com/office/officeart/2005/8/layout/venn1"/>
    <dgm:cxn modelId="{8E0A7E26-C9D0-4C75-B78D-AD5032F9B962}" type="presOf" srcId="{A4E06807-6FBF-47E5-B095-96B5E11A2C9D}" destId="{3AF19736-F750-4087-ACA9-CF5B2AD90299}" srcOrd="1" destOrd="0" presId="urn:microsoft.com/office/officeart/2005/8/layout/venn1"/>
    <dgm:cxn modelId="{354FEA38-4C7C-447C-ABD4-1B07F3C02557}" srcId="{49B26E22-95EB-4F08-9713-34D7CEAD6663}" destId="{F59697EC-08AD-4AF8-895E-07C30AB7C66F}" srcOrd="1" destOrd="0" parTransId="{C30D74F2-3090-4CFF-8F56-22196588CE95}" sibTransId="{1EE9B40D-516F-413F-8F9B-727A29405992}"/>
    <dgm:cxn modelId="{C0D52C3D-99EA-46DB-BFAC-FDA13E6EC433}" type="presOf" srcId="{47B097DE-83D4-4D53-9CC4-4DF06F3C2D7A}" destId="{8040EB4D-1313-4E99-9836-9E3EE92B22D2}" srcOrd="0" destOrd="0" presId="urn:microsoft.com/office/officeart/2005/8/layout/venn1"/>
    <dgm:cxn modelId="{200B8D44-C894-4451-8B1E-383D29356371}" type="presOf" srcId="{49B26E22-95EB-4F08-9713-34D7CEAD6663}" destId="{90F8D80A-0377-476D-B296-C98BDCD2604A}" srcOrd="0" destOrd="0" presId="urn:microsoft.com/office/officeart/2005/8/layout/venn1"/>
    <dgm:cxn modelId="{8DD24846-3CEE-4E7D-B044-44F5E9ECC024}" srcId="{49B26E22-95EB-4F08-9713-34D7CEAD6663}" destId="{A4E06807-6FBF-47E5-B095-96B5E11A2C9D}" srcOrd="2" destOrd="0" parTransId="{CE487ED1-ED37-44A3-9611-04FFFB59DE99}" sibTransId="{86386C43-355B-44BF-A244-5B11E450EEA3}"/>
    <dgm:cxn modelId="{B5032057-CE7F-4F8C-9AF7-2F299B80ECE0}" type="presOf" srcId="{F59697EC-08AD-4AF8-895E-07C30AB7C66F}" destId="{3A685D62-CA16-4259-B4CF-72A9C2B968F6}" srcOrd="1" destOrd="0" presId="urn:microsoft.com/office/officeart/2005/8/layout/venn1"/>
    <dgm:cxn modelId="{29704587-41FF-48F2-B68F-53C9158B941D}" type="presOf" srcId="{F59697EC-08AD-4AF8-895E-07C30AB7C66F}" destId="{52FAB1D9-8943-415C-B87E-C66C17A4DCD9}" srcOrd="0" destOrd="0" presId="urn:microsoft.com/office/officeart/2005/8/layout/venn1"/>
    <dgm:cxn modelId="{B97B509E-5543-4C5E-B285-84155BDCFCEF}" type="presOf" srcId="{9360552E-AF82-4992-AD45-FE9A13571509}" destId="{03F5B52A-6F4B-4AE8-B946-7412616A61B3}" srcOrd="0" destOrd="0" presId="urn:microsoft.com/office/officeart/2005/8/layout/venn1"/>
    <dgm:cxn modelId="{CCD67ECE-1E92-4A7C-96D0-3F4DD73A3A6B}" type="presOf" srcId="{47B097DE-83D4-4D53-9CC4-4DF06F3C2D7A}" destId="{8C4FD6F1-9853-4708-BABD-766E3E5C0F13}" srcOrd="1" destOrd="0" presId="urn:microsoft.com/office/officeart/2005/8/layout/venn1"/>
    <dgm:cxn modelId="{FC4E18F5-B7C0-4F88-A19D-D1DB1CC4A964}" srcId="{49B26E22-95EB-4F08-9713-34D7CEAD6663}" destId="{9360552E-AF82-4992-AD45-FE9A13571509}" srcOrd="3" destOrd="0" parTransId="{7DAFD122-5BD6-490F-A0DF-6CEF6653BE0F}" sibTransId="{8F0911FF-DFFC-42DF-A240-935EDF728358}"/>
    <dgm:cxn modelId="{93D118FE-ADA1-402C-989F-BA1742D9AF21}" type="presOf" srcId="{9360552E-AF82-4992-AD45-FE9A13571509}" destId="{A65EDF52-3217-4B9A-98E5-AA385C8080F2}" srcOrd="1" destOrd="0" presId="urn:microsoft.com/office/officeart/2005/8/layout/venn1"/>
    <dgm:cxn modelId="{BE5B9F7E-2683-4FCF-8073-2EABA9346AF1}" type="presParOf" srcId="{90F8D80A-0377-476D-B296-C98BDCD2604A}" destId="{8040EB4D-1313-4E99-9836-9E3EE92B22D2}" srcOrd="0" destOrd="0" presId="urn:microsoft.com/office/officeart/2005/8/layout/venn1"/>
    <dgm:cxn modelId="{F323E20E-7B4D-47AC-97BE-68CE62093E07}" type="presParOf" srcId="{90F8D80A-0377-476D-B296-C98BDCD2604A}" destId="{8C4FD6F1-9853-4708-BABD-766E3E5C0F13}" srcOrd="1" destOrd="0" presId="urn:microsoft.com/office/officeart/2005/8/layout/venn1"/>
    <dgm:cxn modelId="{691BD8F0-C063-4F4C-8A83-7C0542AAD278}" type="presParOf" srcId="{90F8D80A-0377-476D-B296-C98BDCD2604A}" destId="{52FAB1D9-8943-415C-B87E-C66C17A4DCD9}" srcOrd="2" destOrd="0" presId="urn:microsoft.com/office/officeart/2005/8/layout/venn1"/>
    <dgm:cxn modelId="{C5627109-D3DE-4797-BA1D-89A1E8C6C90A}" type="presParOf" srcId="{90F8D80A-0377-476D-B296-C98BDCD2604A}" destId="{3A685D62-CA16-4259-B4CF-72A9C2B968F6}" srcOrd="3" destOrd="0" presId="urn:microsoft.com/office/officeart/2005/8/layout/venn1"/>
    <dgm:cxn modelId="{6A920930-ABBA-4BFA-B576-26F1E6EADE11}" type="presParOf" srcId="{90F8D80A-0377-476D-B296-C98BDCD2604A}" destId="{E560365F-B971-4193-878B-2D7EDBB28724}" srcOrd="4" destOrd="0" presId="urn:microsoft.com/office/officeart/2005/8/layout/venn1"/>
    <dgm:cxn modelId="{6E91C09B-2C34-4629-80DD-5189C9FA710C}" type="presParOf" srcId="{90F8D80A-0377-476D-B296-C98BDCD2604A}" destId="{3AF19736-F750-4087-ACA9-CF5B2AD90299}" srcOrd="5" destOrd="0" presId="urn:microsoft.com/office/officeart/2005/8/layout/venn1"/>
    <dgm:cxn modelId="{5DED99FC-19B7-41D7-A4CE-728C0361CB49}" type="presParOf" srcId="{90F8D80A-0377-476D-B296-C98BDCD2604A}" destId="{03F5B52A-6F4B-4AE8-B946-7412616A61B3}" srcOrd="6" destOrd="0" presId="urn:microsoft.com/office/officeart/2005/8/layout/venn1"/>
    <dgm:cxn modelId="{3F51D60E-3205-4929-B39D-2259864D58E8}" type="presParOf" srcId="{90F8D80A-0377-476D-B296-C98BDCD2604A}" destId="{A65EDF52-3217-4B9A-98E5-AA385C8080F2}" srcOrd="7" destOrd="0" presId="urn:microsoft.com/office/officeart/2005/8/layout/venn1"/>
  </dgm:cxnLst>
  <dgm:bg>
    <a:noFill/>
  </dgm:bg>
  <dgm:whole>
    <a:ln w="38100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40EB4D-1313-4E99-9836-9E3EE92B22D2}">
      <dsp:nvSpPr>
        <dsp:cNvPr id="0" name=""/>
        <dsp:cNvSpPr/>
      </dsp:nvSpPr>
      <dsp:spPr>
        <a:xfrm>
          <a:off x="1901190" y="32384"/>
          <a:ext cx="1684020" cy="1684020"/>
        </a:xfrm>
        <a:prstGeom prst="ellipse">
          <a:avLst/>
        </a:prstGeom>
        <a:solidFill>
          <a:srgbClr val="0070C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Kilpailutoiminta</a:t>
          </a:r>
          <a:endParaRPr lang="fi-FI" sz="800" b="1" kern="1200"/>
        </a:p>
      </dsp:txBody>
      <dsp:txXfrm>
        <a:off x="2095500" y="259080"/>
        <a:ext cx="1295400" cy="534352"/>
      </dsp:txXfrm>
    </dsp:sp>
    <dsp:sp modelId="{52FAB1D9-8943-415C-B87E-C66C17A4DCD9}">
      <dsp:nvSpPr>
        <dsp:cNvPr id="0" name=""/>
        <dsp:cNvSpPr/>
      </dsp:nvSpPr>
      <dsp:spPr>
        <a:xfrm>
          <a:off x="2646045" y="777239"/>
          <a:ext cx="1684020" cy="1684020"/>
        </a:xfrm>
        <a:prstGeom prst="ellipse">
          <a:avLst/>
        </a:prstGeom>
        <a:solidFill>
          <a:srgbClr val="0070C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Huippu-urheilu</a:t>
          </a:r>
          <a:endParaRPr lang="fi-FI" sz="800" b="1" kern="1200"/>
        </a:p>
      </dsp:txBody>
      <dsp:txXfrm>
        <a:off x="3552825" y="971550"/>
        <a:ext cx="647700" cy="1295400"/>
      </dsp:txXfrm>
    </dsp:sp>
    <dsp:sp modelId="{E560365F-B971-4193-878B-2D7EDBB28724}">
      <dsp:nvSpPr>
        <dsp:cNvPr id="0" name=""/>
        <dsp:cNvSpPr/>
      </dsp:nvSpPr>
      <dsp:spPr>
        <a:xfrm>
          <a:off x="1901190" y="1522095"/>
          <a:ext cx="1684020" cy="1684020"/>
        </a:xfrm>
        <a:prstGeom prst="ellipse">
          <a:avLst/>
        </a:prstGeom>
        <a:solidFill>
          <a:srgbClr val="0070C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Valmentajakoulutus</a:t>
          </a:r>
        </a:p>
      </dsp:txBody>
      <dsp:txXfrm>
        <a:off x="2095500" y="2445067"/>
        <a:ext cx="1295400" cy="534352"/>
      </dsp:txXfrm>
    </dsp:sp>
    <dsp:sp modelId="{03F5B52A-6F4B-4AE8-B946-7412616A61B3}">
      <dsp:nvSpPr>
        <dsp:cNvPr id="0" name=""/>
        <dsp:cNvSpPr/>
      </dsp:nvSpPr>
      <dsp:spPr>
        <a:xfrm>
          <a:off x="1156335" y="777239"/>
          <a:ext cx="1684020" cy="1684020"/>
        </a:xfrm>
        <a:prstGeom prst="ellipse">
          <a:avLst/>
        </a:prstGeom>
        <a:solidFill>
          <a:srgbClr val="0070C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Seura-toiminta</a:t>
          </a:r>
          <a:endParaRPr lang="fi-FI" sz="800" b="1" kern="1200"/>
        </a:p>
      </dsp:txBody>
      <dsp:txXfrm>
        <a:off x="1285875" y="971550"/>
        <a:ext cx="647700" cy="1295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tl_powerpointtausta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21" y="195253"/>
            <a:ext cx="8814240" cy="6464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STL-tunn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400" y="2095934"/>
            <a:ext cx="1697760" cy="2116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89600" y="273008"/>
            <a:ext cx="8161920" cy="117496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noProof="0"/>
              <a:t>Muokkaa perustyyl. napsautt.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89600" y="4746519"/>
            <a:ext cx="8161920" cy="1190516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895000006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7324168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11041" y="274736"/>
            <a:ext cx="2040480" cy="5795346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89601" y="274736"/>
            <a:ext cx="5983200" cy="5795346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47555026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512205680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880" y="4406125"/>
            <a:ext cx="7771680" cy="1363307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880" y="2906316"/>
            <a:ext cx="7771680" cy="1499809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42243862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631521" y="1565471"/>
            <a:ext cx="3440160" cy="45046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209920" y="1565471"/>
            <a:ext cx="3440160" cy="45046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09389335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921" y="274739"/>
            <a:ext cx="8229600" cy="1142135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920" y="1534369"/>
            <a:ext cx="4039200" cy="64104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920" y="2175418"/>
            <a:ext cx="4039200" cy="3949959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441" y="1534369"/>
            <a:ext cx="4042080" cy="64104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441" y="2175418"/>
            <a:ext cx="4042080" cy="3949959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87648796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366036689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281343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920" y="273010"/>
            <a:ext cx="3008160" cy="1162871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521" y="273010"/>
            <a:ext cx="5112000" cy="58523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920" y="1435880"/>
            <a:ext cx="3008160" cy="468949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13800086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801" y="4800081"/>
            <a:ext cx="5486400" cy="56674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801" y="613403"/>
            <a:ext cx="5486400" cy="4114108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801" y="5366833"/>
            <a:ext cx="5486400" cy="8051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005625546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stl_powerpointtausta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21" y="195253"/>
            <a:ext cx="8814240" cy="6464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9600" y="274736"/>
            <a:ext cx="8161920" cy="1174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31521" y="1565471"/>
            <a:ext cx="7018560" cy="450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029" name="Picture 8" descr="STL-tunnus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00" y="5467051"/>
            <a:ext cx="630720" cy="786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683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Arial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sz="3200" b="1" dirty="0"/>
              <a:t>Suomen Tennisliitto</a:t>
            </a:r>
          </a:p>
          <a:p>
            <a:r>
              <a:rPr lang="fi-FI" sz="3200" b="1" dirty="0"/>
              <a:t>Strategia 2014-2016</a:t>
            </a:r>
          </a:p>
        </p:txBody>
      </p:sp>
    </p:spTree>
    <p:extLst>
      <p:ext uri="{BB962C8B-B14F-4D97-AF65-F5344CB8AC3E}">
        <p14:creationId xmlns:p14="http://schemas.microsoft.com/office/powerpoint/2010/main" val="1836480567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Kansallisten</a:t>
            </a:r>
            <a:r>
              <a:rPr lang="en-US" b="1" dirty="0"/>
              <a:t> </a:t>
            </a:r>
            <a:r>
              <a:rPr lang="en-US" b="1" dirty="0" err="1"/>
              <a:t>arvokilpailuiden</a:t>
            </a:r>
            <a:r>
              <a:rPr lang="en-US" b="1" dirty="0"/>
              <a:t> </a:t>
            </a:r>
            <a:r>
              <a:rPr lang="en-US" b="1" dirty="0" err="1"/>
              <a:t>kehittäminen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200" b="1" dirty="0"/>
              <a:t>TAVOITE:</a:t>
            </a:r>
          </a:p>
          <a:p>
            <a:pPr marL="0" indent="0">
              <a:buNone/>
            </a:pPr>
            <a:r>
              <a:rPr lang="fi-FI" sz="1200" b="1" dirty="0"/>
              <a:t>Arvokilpailut ovat entistä laadukkaampia ja kiinnostavampia tapahtumia, palvelevat suomalaisten pelaajia kehittymistä ja suomalaiset huippupelaajat osallistuvat niihin</a:t>
            </a:r>
          </a:p>
          <a:p>
            <a:pPr marL="0" indent="0">
              <a:buNone/>
            </a:pPr>
            <a:endParaRPr lang="fi-FI" sz="1200" b="1" dirty="0"/>
          </a:p>
          <a:p>
            <a:pPr marL="0" indent="0">
              <a:buNone/>
            </a:pPr>
            <a:r>
              <a:rPr lang="fi-FI" sz="1200" b="1" dirty="0"/>
              <a:t>TOIMENPITEET:</a:t>
            </a:r>
          </a:p>
          <a:p>
            <a:pPr lvl="0"/>
            <a:r>
              <a:rPr lang="fi-FI" sz="1200" dirty="0"/>
              <a:t>Arvokilpailuita kehitetään tapahtumina yhdessä yhteistyökumppanien kanssa, tarkoituksena luoda kansallisen tenniksen huipputapahtumia ympäri maata ja saada tätä kautta näkyvyyttä yhteistyökumppaneille sekä kansalliselle huipputennikselle</a:t>
            </a:r>
          </a:p>
          <a:p>
            <a:pPr lvl="0"/>
            <a:r>
              <a:rPr lang="fi-FI" sz="1200" dirty="0"/>
              <a:t>Arvokilpailuille haetaan sellaiset ajankohdat että parhaat pelaajamme pystyvät niihin osallistumaan</a:t>
            </a:r>
          </a:p>
          <a:p>
            <a:pPr lvl="0"/>
            <a:r>
              <a:rPr lang="fi-FI" sz="1200" dirty="0"/>
              <a:t>Arvokilpailut tuotteistetaan ja niille haetaan aktiivisesti yhteistyökumppaneita Koululaistenniksen toimintamallia kehitetään strategiakauden aikana</a:t>
            </a:r>
          </a:p>
          <a:p>
            <a:pPr lvl="0"/>
            <a:r>
              <a:rPr lang="fi-FI" sz="1200" dirty="0"/>
              <a:t>Tennisliitto esittelee uuden alle 21-vuotiaille suunnatun kilpailusarjan (</a:t>
            </a:r>
            <a:r>
              <a:rPr lang="fi-FI" sz="1200" dirty="0" err="1"/>
              <a:t>Finnish</a:t>
            </a:r>
            <a:r>
              <a:rPr lang="fi-FI" sz="1200" dirty="0"/>
              <a:t> Junior Tennis Tour), joka koostuu 6 osakilpailusta ja Masters -tapahtumasta</a:t>
            </a:r>
          </a:p>
          <a:p>
            <a:pPr lvl="0"/>
            <a:r>
              <a:rPr lang="fi-FI" sz="1200" dirty="0"/>
              <a:t>Tennisliitto tuo kilpailuja esille aktiivisesti omissa viestintäkanavissaan</a:t>
            </a:r>
          </a:p>
          <a:p>
            <a:pPr lvl="0"/>
            <a:r>
              <a:rPr lang="fi-FI" sz="1200" dirty="0"/>
              <a:t>Tennisliitto tukee useissa eri muodoissa arvokilpailuiden järjestämistä</a:t>
            </a:r>
          </a:p>
          <a:p>
            <a:pPr lvl="0"/>
            <a:endParaRPr lang="fi-FI" sz="1200" dirty="0"/>
          </a:p>
          <a:p>
            <a:pPr marL="0" lvl="0" indent="0">
              <a:buNone/>
            </a:pPr>
            <a:r>
              <a:rPr lang="fi-FI" sz="1200" b="1" dirty="0"/>
              <a:t>MITTARIT:</a:t>
            </a:r>
          </a:p>
          <a:p>
            <a:pPr lvl="0"/>
            <a:r>
              <a:rPr lang="fi-FI" sz="1200" dirty="0"/>
              <a:t>Kaikilla arvokilpailuilla on oma ilmeensä ja yhteistyökumppani, jonka kanssa tapahtuma toteutetaan</a:t>
            </a:r>
          </a:p>
          <a:p>
            <a:pPr lvl="0"/>
            <a:r>
              <a:rPr lang="fi-FI" sz="1200" dirty="0"/>
              <a:t>Kansalliset arvokilpailut ovat suosittuja ja niihin osallistuu valtaosa kansallisesta parhaimmistosta sekä lähimaiden kansallisen tason pelaajia </a:t>
            </a:r>
          </a:p>
          <a:p>
            <a:pPr marL="0" lvl="0" indent="0">
              <a:buNone/>
            </a:pPr>
            <a:endParaRPr lang="fi-FI" sz="1200" dirty="0"/>
          </a:p>
        </p:txBody>
      </p:sp>
      <p:sp>
        <p:nvSpPr>
          <p:cNvPr id="4" name="Suorakulmio 3"/>
          <p:cNvSpPr/>
          <p:nvPr/>
        </p:nvSpPr>
        <p:spPr>
          <a:xfrm>
            <a:off x="6927158" y="6226430"/>
            <a:ext cx="1995290" cy="369332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KILPAILUTOIMINTA</a:t>
            </a:r>
            <a:endParaRPr lang="fi-FI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433375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Laadukkaan</a:t>
            </a:r>
            <a:r>
              <a:rPr lang="en-US" b="1" dirty="0"/>
              <a:t> </a:t>
            </a:r>
            <a:r>
              <a:rPr lang="en-US" b="1" dirty="0" err="1"/>
              <a:t>kilpailu</a:t>
            </a:r>
            <a:r>
              <a:rPr lang="en-US" b="1" dirty="0"/>
              <a:t>- ja </a:t>
            </a:r>
            <a:r>
              <a:rPr lang="en-US" b="1" dirty="0" err="1"/>
              <a:t>sarjatennisjärjestelmän</a:t>
            </a:r>
            <a:r>
              <a:rPr lang="en-US" b="1" dirty="0"/>
              <a:t> </a:t>
            </a:r>
            <a:r>
              <a:rPr lang="en-US" b="1" dirty="0" err="1"/>
              <a:t>ylläpitäminen</a:t>
            </a:r>
            <a:r>
              <a:rPr lang="en-US" b="1" dirty="0"/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200" b="1" dirty="0"/>
              <a:t>TAVOITE:</a:t>
            </a:r>
          </a:p>
          <a:p>
            <a:pPr marL="0" indent="0">
              <a:buNone/>
            </a:pPr>
            <a:r>
              <a:rPr lang="fi-FI" sz="1200" b="1" dirty="0"/>
              <a:t>Kansallinen kilpailujärjestelmä tarjoaa eri tasoisille ja ikäisille pelaajille laadukkaita vaihtoehtoja kilpailemiselle</a:t>
            </a:r>
          </a:p>
          <a:p>
            <a:pPr marL="0" indent="0">
              <a:buNone/>
            </a:pPr>
            <a:endParaRPr lang="fi-FI" sz="1200" b="1" dirty="0"/>
          </a:p>
          <a:p>
            <a:pPr marL="0" indent="0">
              <a:buNone/>
            </a:pPr>
            <a:r>
              <a:rPr lang="fi-FI" sz="1200" b="1" dirty="0"/>
              <a:t>TOIMENPITEET:</a:t>
            </a:r>
          </a:p>
          <a:p>
            <a:pPr lvl="0"/>
            <a:r>
              <a:rPr lang="fi-FI" sz="1200" dirty="0"/>
              <a:t>Kansallinen kilpailukalenteri tukee kilpailijamäärän kasvua ja tarjoaa eri tasoisille pelaajille vaihtoehtoja kilpailla omalla tasolla (päällekkäisyydet pois, kilpailumäärät suhteutetaan vastaamaan kysyntää) </a:t>
            </a:r>
          </a:p>
          <a:p>
            <a:pPr lvl="0"/>
            <a:r>
              <a:rPr lang="fi-FI" sz="1200" dirty="0"/>
              <a:t>Tennisliitolla on käytössä sähköinen kilpailunhallintajärjestelmä, joka toimii myös reaaliaikaisena tulospalveluna</a:t>
            </a:r>
          </a:p>
          <a:p>
            <a:pPr lvl="0"/>
            <a:r>
              <a:rPr lang="fi-FI" sz="1200" dirty="0"/>
              <a:t>Tennisliitto luo uusia tasoja sarjatenniksen pelaamiselle</a:t>
            </a:r>
          </a:p>
          <a:p>
            <a:pPr lvl="0"/>
            <a:r>
              <a:rPr lang="fi-FI" sz="1200" dirty="0"/>
              <a:t>Tennisliitto kouluttaa kilpailuiden järjestäjiä vastamaan Tennisliiton eri kilpailuille määrittelemiin laatuvaatimuksiin </a:t>
            </a:r>
          </a:p>
          <a:p>
            <a:pPr lvl="0"/>
            <a:r>
              <a:rPr lang="fi-FI" sz="1200" dirty="0"/>
              <a:t>Tennisliitto huolehtii tuomaritoiminnan kehittämisestä ja koulutuksista yksin tai partnerin kanssa</a:t>
            </a:r>
          </a:p>
          <a:p>
            <a:pPr lvl="0"/>
            <a:endParaRPr lang="fi-FI" sz="1200" dirty="0"/>
          </a:p>
          <a:p>
            <a:pPr marL="0" lvl="0" indent="0">
              <a:buNone/>
            </a:pPr>
            <a:r>
              <a:rPr lang="fi-FI" sz="1200" b="1" dirty="0"/>
              <a:t>MITTARIT:</a:t>
            </a:r>
          </a:p>
          <a:p>
            <a:pPr lvl="0"/>
            <a:r>
              <a:rPr lang="fi-FI" sz="1200" dirty="0"/>
              <a:t>Kilpailevien pelaajien määrä kasvaa yli 6500 pelaajaan vuodessa</a:t>
            </a:r>
          </a:p>
          <a:p>
            <a:pPr lvl="0"/>
            <a:r>
              <a:rPr lang="fi-FI" sz="1200" dirty="0"/>
              <a:t>Kilpailukalenteri ja sarjatennistoiminta tarjoavat kaiken tasoisille pelaajille innostavia vaihtoehtoja kilpailemiseen</a:t>
            </a:r>
          </a:p>
          <a:p>
            <a:pPr lvl="0"/>
            <a:r>
              <a:rPr lang="fi-FI" sz="1200" dirty="0"/>
              <a:t>Sähköinen kilpailunhallintajärjestelmä on kilpailunjärjestämisen tärkein apuväline ja saa positiivista palautetta niin kilpailunjärjestäjiltä kuin kilpailijoiltakin</a:t>
            </a:r>
          </a:p>
        </p:txBody>
      </p:sp>
      <p:sp>
        <p:nvSpPr>
          <p:cNvPr id="4" name="Suorakulmio 3"/>
          <p:cNvSpPr/>
          <p:nvPr/>
        </p:nvSpPr>
        <p:spPr>
          <a:xfrm>
            <a:off x="6927158" y="6226430"/>
            <a:ext cx="1995290" cy="369332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KILPAILUTOIMINTA</a:t>
            </a:r>
            <a:endParaRPr lang="fi-FI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627267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Tennisliiton</a:t>
            </a:r>
            <a:r>
              <a:rPr lang="en-US" b="1" dirty="0"/>
              <a:t> </a:t>
            </a:r>
            <a:r>
              <a:rPr lang="en-US" b="1" dirty="0" err="1"/>
              <a:t>valmennusjärjestelmän</a:t>
            </a:r>
            <a:r>
              <a:rPr lang="en-US" b="1" dirty="0"/>
              <a:t> </a:t>
            </a:r>
            <a:r>
              <a:rPr lang="en-US" b="1" dirty="0" err="1"/>
              <a:t>jalkauttaminen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200" b="1" dirty="0"/>
              <a:t>TAVOITE:</a:t>
            </a:r>
          </a:p>
          <a:p>
            <a:pPr marL="0" lvl="0" indent="0">
              <a:buNone/>
            </a:pPr>
            <a:r>
              <a:rPr lang="en-US" sz="1200" b="1" dirty="0" err="1"/>
              <a:t>Tennisliiton</a:t>
            </a:r>
            <a:r>
              <a:rPr lang="en-US" sz="1200" b="1" dirty="0"/>
              <a:t> </a:t>
            </a:r>
            <a:r>
              <a:rPr lang="en-US" sz="1200" b="1" dirty="0" err="1"/>
              <a:t>valmennusjärjestelmärakenne</a:t>
            </a:r>
            <a:r>
              <a:rPr lang="en-US" sz="1200" b="1" dirty="0"/>
              <a:t> </a:t>
            </a:r>
            <a:r>
              <a:rPr lang="en-US" sz="1200" b="1" dirty="0" err="1"/>
              <a:t>kehittää</a:t>
            </a:r>
            <a:r>
              <a:rPr lang="en-US" sz="1200" b="1" dirty="0"/>
              <a:t> </a:t>
            </a:r>
            <a:r>
              <a:rPr lang="en-US" sz="1200" b="1" dirty="0" err="1"/>
              <a:t>seurojen</a:t>
            </a:r>
            <a:r>
              <a:rPr lang="en-US" sz="1200" b="1" dirty="0"/>
              <a:t> </a:t>
            </a:r>
            <a:r>
              <a:rPr lang="en-US" sz="1200" b="1" dirty="0" err="1"/>
              <a:t>omaa</a:t>
            </a:r>
            <a:r>
              <a:rPr lang="en-US" sz="1200" b="1" dirty="0"/>
              <a:t> </a:t>
            </a:r>
            <a:r>
              <a:rPr lang="en-US" sz="1200" b="1" dirty="0" err="1"/>
              <a:t>valmennustoimintaa</a:t>
            </a:r>
            <a:r>
              <a:rPr lang="en-US" sz="1200" b="1" dirty="0"/>
              <a:t>  ja </a:t>
            </a:r>
            <a:r>
              <a:rPr lang="en-US" sz="1200" b="1" dirty="0" err="1"/>
              <a:t>tarjoaa</a:t>
            </a:r>
            <a:r>
              <a:rPr lang="en-US" sz="1200" b="1" dirty="0"/>
              <a:t> </a:t>
            </a:r>
            <a:r>
              <a:rPr lang="en-US" sz="1200" b="1" dirty="0" err="1"/>
              <a:t>pelaajille</a:t>
            </a:r>
            <a:r>
              <a:rPr lang="en-US" sz="1200" b="1" dirty="0"/>
              <a:t> </a:t>
            </a:r>
            <a:r>
              <a:rPr lang="en-US" sz="1200" b="1" dirty="0" err="1"/>
              <a:t>ammattitaitoista</a:t>
            </a:r>
            <a:r>
              <a:rPr lang="en-US" sz="1200" b="1" dirty="0"/>
              <a:t> </a:t>
            </a:r>
            <a:r>
              <a:rPr lang="en-US" sz="1200" b="1" dirty="0" err="1"/>
              <a:t>valmennusta</a:t>
            </a:r>
            <a:endParaRPr lang="fi-FI" sz="1200" dirty="0"/>
          </a:p>
          <a:p>
            <a:pPr marL="0" lvl="0" indent="0">
              <a:buNone/>
            </a:pPr>
            <a:endParaRPr lang="fi-FI" sz="1200" dirty="0"/>
          </a:p>
          <a:p>
            <a:pPr marL="0" lvl="0" indent="0">
              <a:buNone/>
            </a:pPr>
            <a:r>
              <a:rPr lang="fi-FI" sz="1200" b="1" dirty="0"/>
              <a:t>TOIMENPITEET:</a:t>
            </a:r>
            <a:endParaRPr lang="fi-FI" sz="1200" dirty="0"/>
          </a:p>
          <a:p>
            <a:pPr lvl="0"/>
            <a:r>
              <a:rPr lang="fi-FI" sz="1200" dirty="0"/>
              <a:t>Tennisliiton valmennusjärjestelmärakenteen jalkauttaminen (huippuseura, kasvattajaseura, satelliittiseura)</a:t>
            </a:r>
          </a:p>
          <a:p>
            <a:pPr lvl="0"/>
            <a:r>
              <a:rPr lang="fi-FI" sz="1200" dirty="0"/>
              <a:t>Tennisliitto auditoi seurat kahden vuoden välein ja tukee seurojen huippu-urheilutoiminnan kehittymistä</a:t>
            </a:r>
          </a:p>
          <a:p>
            <a:pPr lvl="0"/>
            <a:r>
              <a:rPr lang="fi-FI" sz="1200" dirty="0"/>
              <a:t>Tennisliitto luo valmennusjärjestelmärakenteesta houkuttelevan, joka tarjoaa seuroille merkittäviä palveluita sekä tukitoimintoja seuran omien pelaajien kehittämiseksi</a:t>
            </a:r>
          </a:p>
          <a:p>
            <a:pPr lvl="0"/>
            <a:r>
              <a:rPr lang="fi-FI" sz="1200" dirty="0"/>
              <a:t>Tennisliitto rekrytoi yhdessä Olympiakomitean kanssa huippuseuroihin yhteispalkkausvalmentajan työskentelemään seuran parhaiden pelaajien ja nuorten maajoukkuepelaajien valmennuksessa</a:t>
            </a:r>
          </a:p>
          <a:p>
            <a:pPr lvl="0"/>
            <a:r>
              <a:rPr lang="fi-FI" sz="1200" dirty="0"/>
              <a:t>Tennisliitto kouluttaa auditoitujen seurojen valmentajia säännöllisesti ja varmistaa seurojen valmennuksen korkean osaamistason</a:t>
            </a:r>
          </a:p>
          <a:p>
            <a:pPr marL="0" lvl="0" indent="0">
              <a:buNone/>
            </a:pPr>
            <a:endParaRPr lang="fi-FI" sz="1200" dirty="0"/>
          </a:p>
          <a:p>
            <a:pPr marL="0" lvl="0" indent="0">
              <a:buNone/>
            </a:pPr>
            <a:r>
              <a:rPr lang="fi-FI" sz="1200" b="1" dirty="0"/>
              <a:t>MITTARIT:</a:t>
            </a:r>
            <a:endParaRPr lang="fi-FI" sz="1200" dirty="0"/>
          </a:p>
          <a:p>
            <a:pPr lvl="0"/>
            <a:r>
              <a:rPr lang="fi-FI" sz="1200" dirty="0"/>
              <a:t>Suomessa on vähintään 3 huippuseuraa, 6 kasvattajaseuraa ja 15 satelliittiseuraa</a:t>
            </a:r>
          </a:p>
          <a:p>
            <a:pPr lvl="0"/>
            <a:r>
              <a:rPr lang="fi-FI" sz="1200" dirty="0"/>
              <a:t>Tenniksellä on käytettävissä 3 yhteispalkkausvalmentajaa huippuseuroissa</a:t>
            </a:r>
          </a:p>
          <a:p>
            <a:pPr lvl="0"/>
            <a:r>
              <a:rPr lang="fi-FI" sz="1200" dirty="0"/>
              <a:t>Kaikki auditoitujen seurojen </a:t>
            </a:r>
            <a:r>
              <a:rPr lang="fi-FI" sz="1200" dirty="0" err="1"/>
              <a:t>seurojen</a:t>
            </a:r>
            <a:r>
              <a:rPr lang="fi-FI" sz="1200" dirty="0"/>
              <a:t> valmentajat ovat koulutettuja ja toimivat seuran valmennustoiminnan linjan mukaisesti</a:t>
            </a:r>
          </a:p>
        </p:txBody>
      </p:sp>
      <p:sp>
        <p:nvSpPr>
          <p:cNvPr id="4" name="Suorakulmio 3"/>
          <p:cNvSpPr/>
          <p:nvPr/>
        </p:nvSpPr>
        <p:spPr>
          <a:xfrm>
            <a:off x="6998525" y="6226430"/>
            <a:ext cx="1852558" cy="369332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HUIPPU-URHEILU</a:t>
            </a:r>
            <a:endParaRPr lang="fi-FI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02637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Nuorten</a:t>
            </a:r>
            <a:r>
              <a:rPr lang="en-US" b="1" dirty="0"/>
              <a:t> </a:t>
            </a:r>
            <a:r>
              <a:rPr lang="en-US" b="1" dirty="0" err="1"/>
              <a:t>maajoukkuetoiminnan</a:t>
            </a:r>
            <a:r>
              <a:rPr lang="en-US" b="1" dirty="0"/>
              <a:t> </a:t>
            </a:r>
            <a:r>
              <a:rPr lang="en-US" b="1" dirty="0" err="1"/>
              <a:t>kehittäminen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400" b="1" dirty="0"/>
              <a:t>TAVOITE:</a:t>
            </a:r>
          </a:p>
          <a:p>
            <a:pPr marL="0" lvl="0" indent="0">
              <a:buNone/>
            </a:pPr>
            <a:r>
              <a:rPr lang="fi-FI" sz="1400" b="1" dirty="0"/>
              <a:t>Suomesta tulee vuosittain kansainvälisesti menestyviä yksilöitä nuorten ITF – ja TE –kiertueille</a:t>
            </a:r>
            <a:endParaRPr lang="fi-FI" sz="1400" dirty="0"/>
          </a:p>
          <a:p>
            <a:pPr marL="0" indent="0">
              <a:buNone/>
            </a:pPr>
            <a:endParaRPr lang="fi-FI" sz="1400" dirty="0"/>
          </a:p>
          <a:p>
            <a:pPr marL="0" indent="0">
              <a:buNone/>
            </a:pPr>
            <a:r>
              <a:rPr lang="fi-FI" sz="1400" b="1" dirty="0"/>
              <a:t>TOIMENPITEET:</a:t>
            </a:r>
          </a:p>
          <a:p>
            <a:pPr lvl="0"/>
            <a:r>
              <a:rPr lang="fi-FI" sz="1400" dirty="0"/>
              <a:t>Tennisliitto varmistaa että kaikilla nuorten maajoukkueiden pelaajilla on henkilökohtaiset valmennussuunnitelmat, joissa määritellään jokaisen pelaajan saamat tukipalvelut Tennisliitosta</a:t>
            </a:r>
          </a:p>
          <a:p>
            <a:pPr lvl="0"/>
            <a:r>
              <a:rPr lang="fi-FI" sz="1400" dirty="0"/>
              <a:t>Tennisliitolla on tiivis yhteistyö kansainväliseen huippuakatemiaan, joka tukee pelaajien kehittymistä ja tuo kansainvälistä osaamista lisää Suomeen</a:t>
            </a:r>
          </a:p>
          <a:p>
            <a:pPr lvl="0"/>
            <a:r>
              <a:rPr lang="fi-FI" sz="1400" dirty="0"/>
              <a:t>Tennisliitto tukee pelaajien kehitystä monella eri tavalla esim. tarjoamalla valmennusta, leiritystä ja kansainvälistä kilpailemista sekä muilla tarvittavilla tavoilla</a:t>
            </a:r>
          </a:p>
          <a:p>
            <a:pPr lvl="0"/>
            <a:r>
              <a:rPr lang="fi-FI" sz="1400" dirty="0"/>
              <a:t>Tennisliitto kouluttaa ja kehittää lahjakkaimpien pelaajien valmentajien osaamista ja edistää valmentajien ammattitaitoa aktiivisesti</a:t>
            </a:r>
          </a:p>
          <a:p>
            <a:pPr marL="0" indent="0">
              <a:buNone/>
            </a:pPr>
            <a:endParaRPr lang="fi-FI" sz="1400" dirty="0"/>
          </a:p>
          <a:p>
            <a:pPr marL="0" indent="0">
              <a:buNone/>
            </a:pPr>
            <a:r>
              <a:rPr lang="fi-FI" sz="1400" b="1" dirty="0"/>
              <a:t>MITTARIT:</a:t>
            </a:r>
            <a:endParaRPr lang="fi-FI" sz="1400" dirty="0"/>
          </a:p>
          <a:p>
            <a:pPr lvl="0"/>
            <a:r>
              <a:rPr lang="fi-FI" sz="1400" dirty="0"/>
              <a:t>Suomesta tulee vuosittain vähintään yksi pelaaja TOP 50 ITF / TE –rankingissa</a:t>
            </a:r>
          </a:p>
          <a:p>
            <a:pPr lvl="0"/>
            <a:r>
              <a:rPr lang="fi-FI" sz="1400" dirty="0"/>
              <a:t>Tennisliiton tarjoamat konkreettiset palvelut pelaajittain vuositasolla</a:t>
            </a:r>
          </a:p>
          <a:p>
            <a:pPr marL="0" indent="0">
              <a:buNone/>
            </a:pPr>
            <a:endParaRPr lang="fi-FI" b="1" dirty="0"/>
          </a:p>
        </p:txBody>
      </p:sp>
      <p:sp>
        <p:nvSpPr>
          <p:cNvPr id="4" name="Suorakulmio 3"/>
          <p:cNvSpPr/>
          <p:nvPr/>
        </p:nvSpPr>
        <p:spPr>
          <a:xfrm>
            <a:off x="6998525" y="6226430"/>
            <a:ext cx="1852558" cy="369332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HUIPPU-URHEILU</a:t>
            </a:r>
            <a:endParaRPr lang="fi-FI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940419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Huippuvalmentajien</a:t>
            </a:r>
            <a:r>
              <a:rPr lang="en-US" b="1" dirty="0"/>
              <a:t> </a:t>
            </a:r>
            <a:r>
              <a:rPr lang="en-US" b="1" dirty="0" err="1"/>
              <a:t>kouluttaminen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/>
              <a:t>TAVOITE:</a:t>
            </a:r>
            <a:endParaRPr lang="fi-FI" dirty="0"/>
          </a:p>
          <a:p>
            <a:pPr marL="0" indent="0">
              <a:buNone/>
            </a:pPr>
            <a:r>
              <a:rPr lang="fi-FI" b="1" dirty="0"/>
              <a:t>Huippuvalmentajien osaamisen kehittäminen kansainväliselle tasolle</a:t>
            </a:r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b="1" dirty="0"/>
              <a:t>TOIMENPITEET:</a:t>
            </a:r>
          </a:p>
          <a:p>
            <a:pPr lvl="0"/>
            <a:r>
              <a:rPr lang="fi-FI" sz="1600" dirty="0"/>
              <a:t>Tennisliitto rakentaa kolmen vuoden mittaisen ammattimaisen valmentajakoulutuskokonaisuuden, jonka avulla kehitetään valitun ryhmän osaamista pitkäjänteisesti</a:t>
            </a:r>
            <a:endParaRPr lang="fi-FI" sz="1200" dirty="0"/>
          </a:p>
          <a:p>
            <a:pPr lvl="1"/>
            <a:r>
              <a:rPr lang="fi-FI" sz="1600" dirty="0"/>
              <a:t>Koulutusjaksot Suomessa</a:t>
            </a:r>
            <a:endParaRPr lang="fi-FI" sz="1200" dirty="0"/>
          </a:p>
          <a:p>
            <a:pPr lvl="1"/>
            <a:r>
              <a:rPr lang="fi-FI" sz="1600" dirty="0"/>
              <a:t>Koulutusjaksot kansainvälisessä ympäristössä</a:t>
            </a:r>
            <a:endParaRPr lang="fi-FI" sz="1200" dirty="0"/>
          </a:p>
          <a:p>
            <a:pPr lvl="1"/>
            <a:r>
              <a:rPr lang="fi-FI" sz="1600" dirty="0"/>
              <a:t>Työharjoittelu kansainvälisessä ympäristössä</a:t>
            </a:r>
            <a:endParaRPr lang="fi-FI" sz="1200" dirty="0"/>
          </a:p>
          <a:p>
            <a:pPr lvl="0"/>
            <a:r>
              <a:rPr lang="fi-FI" sz="1600" dirty="0"/>
              <a:t>Tennisliitto tuottaa kansainvälisiä kouluttajia Suomeen </a:t>
            </a:r>
            <a:endParaRPr lang="fi-FI" sz="1200" dirty="0"/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b="1" dirty="0"/>
              <a:t>MITTARIT:</a:t>
            </a:r>
          </a:p>
          <a:p>
            <a:r>
              <a:rPr lang="fi-FI" dirty="0"/>
              <a:t>Valmentajien ammattitaito on kansainvälisesti kilpailukykyisellä tasolla</a:t>
            </a:r>
          </a:p>
          <a:p>
            <a:pPr marL="0" indent="0">
              <a:buNone/>
            </a:pPr>
            <a:endParaRPr lang="fi-FI" b="1" dirty="0"/>
          </a:p>
        </p:txBody>
      </p:sp>
      <p:sp>
        <p:nvSpPr>
          <p:cNvPr id="4" name="Suorakulmio 3"/>
          <p:cNvSpPr/>
          <p:nvPr/>
        </p:nvSpPr>
        <p:spPr>
          <a:xfrm>
            <a:off x="4429668" y="6226430"/>
            <a:ext cx="4485972" cy="369332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HUIPPU-URHEILU JA VALMENTAJAKOULUTUS</a:t>
            </a:r>
            <a:endParaRPr lang="fi-FI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102372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Valmentajien osaamisen kehittäminen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/>
              <a:t>TAVOITE:</a:t>
            </a:r>
            <a:endParaRPr lang="fi-FI" dirty="0"/>
          </a:p>
          <a:p>
            <a:pPr marL="0" indent="0">
              <a:buNone/>
            </a:pPr>
            <a:r>
              <a:rPr lang="fi-FI" b="1" dirty="0"/>
              <a:t>Valmentajien ammattitaito on Pohjoismaiden kärkiluokkaa</a:t>
            </a:r>
            <a:r>
              <a:rPr lang="fi-FI" dirty="0"/>
              <a:t>. </a:t>
            </a:r>
            <a:r>
              <a:rPr lang="fi-FI" b="1" dirty="0"/>
              <a:t>Kaikissa Tennisliiton huippu- ja kasvattajaseuroissa toimii ainoastaan koulutettuja valmentajia.</a:t>
            </a:r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b="1" dirty="0"/>
              <a:t>TOIMENPITEET:</a:t>
            </a:r>
          </a:p>
          <a:p>
            <a:pPr lvl="0"/>
            <a:r>
              <a:rPr lang="fi-FI" dirty="0"/>
              <a:t>Tennisliitto järjestää kiinnostavia ja korkeatasoisia jatkokoulutustapahtumia tukemaan valmentajien kehittymistä</a:t>
            </a:r>
          </a:p>
          <a:p>
            <a:pPr lvl="0"/>
            <a:r>
              <a:rPr lang="fi-FI" dirty="0"/>
              <a:t>Tennisliitto tuottaa seuroille tarjottavia koulutuspalveluita, joita räätälöidään seuran tilanteeseen ja valmentajien koulutustarpeeseen sopiviksi</a:t>
            </a:r>
          </a:p>
          <a:p>
            <a:pPr lvl="0"/>
            <a:r>
              <a:rPr lang="fi-FI" dirty="0"/>
              <a:t>Tennisliitto luo yhteisen toimintamallin yhdessä seurojen kanssa alle 10-vuotiaiden valmennus- ja kilpailutoimintaan. Valmentajakoulutukseen luodaan oma kokonaisuus tukemaan tätä kehitystyötä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b="1" dirty="0"/>
              <a:t>MITTARIT:</a:t>
            </a:r>
          </a:p>
          <a:p>
            <a:r>
              <a:rPr lang="fi-FI" dirty="0"/>
              <a:t>Auktorisoitujen valmentajien määrä on yli 150</a:t>
            </a:r>
          </a:p>
          <a:p>
            <a:pPr marL="0" indent="0">
              <a:buNone/>
            </a:pPr>
            <a:endParaRPr lang="fi-FI" b="1" dirty="0"/>
          </a:p>
        </p:txBody>
      </p:sp>
      <p:sp>
        <p:nvSpPr>
          <p:cNvPr id="4" name="Suorakulmio 3"/>
          <p:cNvSpPr/>
          <p:nvPr/>
        </p:nvSpPr>
        <p:spPr>
          <a:xfrm>
            <a:off x="6394250" y="6226430"/>
            <a:ext cx="2500941" cy="369332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VALMENTAJAKOULUTUS</a:t>
            </a:r>
            <a:endParaRPr lang="fi-FI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432135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Sähköisen viestinnän kehittäminen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/>
              <a:t>TAVOITE:</a:t>
            </a:r>
          </a:p>
          <a:p>
            <a:pPr marL="0" lvl="0" indent="0">
              <a:buNone/>
            </a:pPr>
            <a:r>
              <a:rPr lang="fi-FI" b="1" dirty="0"/>
              <a:t>Tennisliiton viestinnälliset toimet ovat monipuolisia ja kiinnostavia  sekä houkuttelevat lisää uusia harrastajia lajin pariin</a:t>
            </a:r>
          </a:p>
          <a:p>
            <a:pPr marL="0" lvl="0" indent="0">
              <a:buNone/>
            </a:pPr>
            <a:endParaRPr lang="fi-FI" b="1" dirty="0"/>
          </a:p>
          <a:p>
            <a:pPr marL="0" lvl="0" indent="0">
              <a:buNone/>
            </a:pPr>
            <a:r>
              <a:rPr lang="fi-FI" b="1" dirty="0"/>
              <a:t>TOIMENPITEET:</a:t>
            </a:r>
          </a:p>
          <a:p>
            <a:pPr lvl="0"/>
            <a:r>
              <a:rPr lang="fi-FI" dirty="0"/>
              <a:t>Tennisliitto tuottaa kiinnostavaa sisältöä verkkosivuille ja sosiaaliseen mediaan ja saa ihmisiä keskustelemaan ja jakamaan näkemäänsä</a:t>
            </a:r>
          </a:p>
          <a:p>
            <a:pPr lvl="0"/>
            <a:r>
              <a:rPr lang="fi-FI" dirty="0"/>
              <a:t>Tennisliitto digitalisoi Tennislehden strategiakauden aikana</a:t>
            </a:r>
          </a:p>
          <a:p>
            <a:pPr lvl="0"/>
            <a:r>
              <a:rPr lang="fi-FI" dirty="0"/>
              <a:t>Tennisliitto tarjoaa omilla verkkosivuillaan mahdollisuuden seurojen tärkeimpien viestien esiintuomiselle</a:t>
            </a:r>
          </a:p>
          <a:p>
            <a:pPr lvl="0"/>
            <a:r>
              <a:rPr lang="fi-FI" dirty="0"/>
              <a:t>Tennisliitto tuottaa viestintäsuunnitelman omista keskeisistä tapahtumista ja kilpailusarjoista</a:t>
            </a:r>
          </a:p>
          <a:p>
            <a:pPr marL="0" lvl="0" indent="0">
              <a:buNone/>
            </a:pPr>
            <a:endParaRPr lang="fi-FI" dirty="0"/>
          </a:p>
          <a:p>
            <a:pPr marL="0" lvl="0" indent="0">
              <a:buNone/>
            </a:pPr>
            <a:r>
              <a:rPr lang="fi-FI" b="1" dirty="0"/>
              <a:t>MITTARIT:</a:t>
            </a:r>
          </a:p>
          <a:p>
            <a:pPr lvl="0"/>
            <a:r>
              <a:rPr lang="fi-FI" dirty="0"/>
              <a:t>Verkkosivujen kävijämäärien kasvu 30 % vuoteen 2016</a:t>
            </a:r>
          </a:p>
          <a:p>
            <a:pPr lvl="0"/>
            <a:r>
              <a:rPr lang="fi-FI" dirty="0"/>
              <a:t>Sähköiseen mediaan tuotetut sisällöt ovat jaettuja ja saavat ihmiset keskustelemaan</a:t>
            </a:r>
          </a:p>
        </p:txBody>
      </p:sp>
      <p:sp>
        <p:nvSpPr>
          <p:cNvPr id="4" name="Suorakulmio 3"/>
          <p:cNvSpPr/>
          <p:nvPr/>
        </p:nvSpPr>
        <p:spPr>
          <a:xfrm>
            <a:off x="7723398" y="6226430"/>
            <a:ext cx="1160703" cy="369332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VIESTINTÄ</a:t>
            </a:r>
            <a:endParaRPr lang="fi-FI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865530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Lajinäkyvyyden</a:t>
            </a:r>
            <a:r>
              <a:rPr lang="en-US" b="1" dirty="0"/>
              <a:t> </a:t>
            </a:r>
            <a:r>
              <a:rPr lang="en-US" b="1" dirty="0" err="1"/>
              <a:t>kasvattaminen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/>
              <a:t>TAVOITE:</a:t>
            </a:r>
          </a:p>
          <a:p>
            <a:pPr marL="0" lvl="0" indent="0">
              <a:buNone/>
            </a:pPr>
            <a:r>
              <a:rPr lang="en-US" b="1" dirty="0" err="1"/>
              <a:t>Tenniksen</a:t>
            </a:r>
            <a:r>
              <a:rPr lang="en-US" b="1" dirty="0"/>
              <a:t> </a:t>
            </a:r>
            <a:r>
              <a:rPr lang="en-US" b="1" dirty="0" err="1"/>
              <a:t>näkyvyys</a:t>
            </a:r>
            <a:r>
              <a:rPr lang="en-US" b="1" dirty="0"/>
              <a:t> </a:t>
            </a:r>
            <a:r>
              <a:rPr lang="en-US" b="1" dirty="0" err="1"/>
              <a:t>eri</a:t>
            </a:r>
            <a:r>
              <a:rPr lang="en-US" b="1" dirty="0"/>
              <a:t> </a:t>
            </a:r>
            <a:r>
              <a:rPr lang="en-US" b="1" dirty="0" err="1"/>
              <a:t>medioissa</a:t>
            </a:r>
            <a:r>
              <a:rPr lang="en-US" b="1" dirty="0"/>
              <a:t> </a:t>
            </a:r>
            <a:r>
              <a:rPr lang="en-US" b="1" dirty="0" err="1"/>
              <a:t>kasvaa</a:t>
            </a:r>
            <a:r>
              <a:rPr lang="en-US" b="1" dirty="0"/>
              <a:t> </a:t>
            </a:r>
            <a:r>
              <a:rPr lang="en-US" b="1" dirty="0" err="1"/>
              <a:t>strategiakauden</a:t>
            </a:r>
            <a:r>
              <a:rPr lang="en-US" b="1" dirty="0"/>
              <a:t> </a:t>
            </a:r>
            <a:r>
              <a:rPr lang="en-US" b="1" dirty="0" err="1"/>
              <a:t>aikana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b="1" dirty="0"/>
              <a:t>TOIMENPITEET:</a:t>
            </a:r>
          </a:p>
          <a:p>
            <a:pPr lvl="0"/>
            <a:r>
              <a:rPr lang="fi-FI" dirty="0"/>
              <a:t>Tennisliitto rakentaa omia tuotantoja kansallisten tapahtumien saamiseksi </a:t>
            </a:r>
            <a:r>
              <a:rPr lang="fi-FI" dirty="0" err="1"/>
              <a:t>livestream</a:t>
            </a:r>
            <a:r>
              <a:rPr lang="fi-FI" dirty="0"/>
              <a:t> lähetyksiksi</a:t>
            </a:r>
          </a:p>
          <a:p>
            <a:pPr lvl="0"/>
            <a:r>
              <a:rPr lang="fi-FI" dirty="0"/>
              <a:t>Tennisliitto tarjoaa aktiivisesti erilaisia ajankohtaisia juttuja suoraan valituille tennistoimittajille</a:t>
            </a:r>
          </a:p>
          <a:p>
            <a:pPr lvl="0"/>
            <a:r>
              <a:rPr lang="fi-FI" dirty="0"/>
              <a:t>Tennisliitto huolehtii arvotapahtumien viestinnästä yhteistyössä paikallisten medioiden kanssa, jotta näkyvyys saadaan pienemmillä paikkakunnilla maksimoitua</a:t>
            </a:r>
          </a:p>
          <a:p>
            <a:pPr lvl="0"/>
            <a:r>
              <a:rPr lang="fi-FI" dirty="0"/>
              <a:t>Tennisliitto tarjoaa tuloksia ja valmiita juttuja sähköisiin medioihin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b="1" dirty="0"/>
              <a:t>MITTARIT:</a:t>
            </a:r>
          </a:p>
          <a:p>
            <a:pPr lvl="0"/>
            <a:r>
              <a:rPr lang="fi-FI" dirty="0" err="1"/>
              <a:t>Livestream</a:t>
            </a:r>
            <a:r>
              <a:rPr lang="fi-FI" dirty="0"/>
              <a:t> tuotantojen ja katsojien määrä</a:t>
            </a:r>
          </a:p>
          <a:p>
            <a:pPr lvl="0"/>
            <a:r>
              <a:rPr lang="fi-FI" dirty="0"/>
              <a:t>Tenniksen medianäkyvyys tutkittuna 2016</a:t>
            </a:r>
          </a:p>
        </p:txBody>
      </p:sp>
      <p:sp>
        <p:nvSpPr>
          <p:cNvPr id="4" name="Suorakulmio 3"/>
          <p:cNvSpPr/>
          <p:nvPr/>
        </p:nvSpPr>
        <p:spPr>
          <a:xfrm>
            <a:off x="7723398" y="6226430"/>
            <a:ext cx="1160703" cy="369332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VIESTINTÄ</a:t>
            </a:r>
            <a:endParaRPr lang="fi-FI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866255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Varainhankinnan kehittäminen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400" b="1" dirty="0"/>
              <a:t>TAVOITE:</a:t>
            </a:r>
          </a:p>
          <a:p>
            <a:pPr marL="0" lvl="0" indent="0">
              <a:buNone/>
            </a:pPr>
            <a:r>
              <a:rPr lang="fi-FI" sz="1400" b="1" dirty="0"/>
              <a:t>Tennisliiton kokonaisliikevaihto kasvaa 10 % vuodessa ja talous on tasapainossa</a:t>
            </a:r>
            <a:r>
              <a:rPr lang="fi-FI" sz="1400" dirty="0"/>
              <a:t>. </a:t>
            </a:r>
            <a:r>
              <a:rPr lang="fi-FI" sz="1400" b="1" dirty="0"/>
              <a:t>Talouden kokonaiskasvu mahdollistaa kokonaisvaltaisen kehitystyön.</a:t>
            </a:r>
            <a:endParaRPr lang="fi-FI" sz="1400" dirty="0"/>
          </a:p>
          <a:p>
            <a:pPr marL="0" indent="0">
              <a:buNone/>
            </a:pPr>
            <a:endParaRPr lang="fi-FI" sz="1400" dirty="0"/>
          </a:p>
          <a:p>
            <a:pPr marL="0" indent="0">
              <a:buNone/>
            </a:pPr>
            <a:r>
              <a:rPr lang="fi-FI" sz="1400" b="1" dirty="0"/>
              <a:t>TOIMENPITEET:</a:t>
            </a:r>
          </a:p>
          <a:p>
            <a:pPr lvl="0"/>
            <a:r>
              <a:rPr lang="fi-FI" sz="1400" dirty="0"/>
              <a:t>Tennisliitolla on tuotteistettuna toiminnan eri osa-alueet ja tuotteille on olemassa aktiivinen myyntikanava, jonka kautta tuotteille haetaan kumppanuuksia</a:t>
            </a:r>
          </a:p>
          <a:p>
            <a:pPr lvl="0"/>
            <a:r>
              <a:rPr lang="fi-FI" sz="1400" dirty="0"/>
              <a:t>Tennisliitolla on pitkiä yhteistyökumppanuuksia, jotka tuovat merkittävää lisäarvoa molemmille osapuolille</a:t>
            </a:r>
          </a:p>
          <a:p>
            <a:pPr lvl="0"/>
            <a:r>
              <a:rPr lang="fi-FI" sz="1400" dirty="0"/>
              <a:t>Tennisliitolla on erilaisia jäsenmuotoja, jotka tuottavat aiempaa enemmän</a:t>
            </a:r>
          </a:p>
          <a:p>
            <a:pPr lvl="0"/>
            <a:r>
              <a:rPr lang="fi-FI" sz="1400" dirty="0"/>
              <a:t>Tennisliitto tarjoaa sekä jäsenseuroille että niiden pelaajille erilaisia palveluita, jotka tuottavat Tennisliitolle lisää resursseja</a:t>
            </a:r>
          </a:p>
          <a:p>
            <a:pPr marL="0" indent="0">
              <a:buNone/>
            </a:pPr>
            <a:endParaRPr lang="fi-FI" sz="1400" dirty="0"/>
          </a:p>
          <a:p>
            <a:pPr marL="0" indent="0">
              <a:buNone/>
            </a:pPr>
            <a:r>
              <a:rPr lang="fi-FI" sz="1400" b="1" dirty="0"/>
              <a:t>MITTARIT:</a:t>
            </a:r>
          </a:p>
          <a:p>
            <a:pPr lvl="0"/>
            <a:r>
              <a:rPr lang="fi-FI" sz="1400" dirty="0"/>
              <a:t>Liikevaihto on 1,8 m€</a:t>
            </a:r>
          </a:p>
          <a:p>
            <a:pPr lvl="0"/>
            <a:r>
              <a:rPr lang="fi-FI" sz="1400" dirty="0"/>
              <a:t>Talous on tasapainossa  ja käytettävissä olevat resurssit kohdennetaan tehokkaasti toiminnan kehittämiseen </a:t>
            </a:r>
          </a:p>
        </p:txBody>
      </p:sp>
      <p:sp>
        <p:nvSpPr>
          <p:cNvPr id="4" name="Suorakulmio 3"/>
          <p:cNvSpPr/>
          <p:nvPr/>
        </p:nvSpPr>
        <p:spPr>
          <a:xfrm>
            <a:off x="4825257" y="6226430"/>
            <a:ext cx="4073744" cy="369332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TALOUS, HALLINTO JA VARAINHANKINTA</a:t>
            </a:r>
            <a:endParaRPr lang="fi-FI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39767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69377" y="105508"/>
            <a:ext cx="11482754" cy="6513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7" name="Otsikko 1"/>
          <p:cNvSpPr>
            <a:spLocks noGrp="1"/>
          </p:cNvSpPr>
          <p:nvPr>
            <p:ph type="title"/>
          </p:nvPr>
        </p:nvSpPr>
        <p:spPr>
          <a:xfrm>
            <a:off x="251519" y="1509346"/>
            <a:ext cx="6213757" cy="105507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i-FI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-105" charset="-128"/>
              </a:rPr>
              <a:t>Suomen Tennisliiton </a:t>
            </a:r>
            <a:br>
              <a:rPr lang="fi-FI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-105" charset="-128"/>
              </a:rPr>
            </a:br>
            <a:r>
              <a:rPr lang="fi-FI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-105" charset="-128"/>
              </a:rPr>
              <a:t>missio</a:t>
            </a:r>
          </a:p>
        </p:txBody>
      </p:sp>
      <p:sp>
        <p:nvSpPr>
          <p:cNvPr id="11268" name="Sisällön paikkamerkki 2"/>
          <p:cNvSpPr>
            <a:spLocks noGrp="1"/>
          </p:cNvSpPr>
          <p:nvPr>
            <p:ph idx="1"/>
          </p:nvPr>
        </p:nvSpPr>
        <p:spPr>
          <a:xfrm>
            <a:off x="2716823" y="3316166"/>
            <a:ext cx="6559062" cy="17467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i-FI" sz="3323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-105" charset="-128"/>
              </a:rPr>
              <a:t>”Kehittää ja edistää elinikäistä tenniksen pelaamista seuroissa kaikilla taitotasoilla.”</a:t>
            </a:r>
            <a:endParaRPr lang="fi-FI" sz="3323" b="1" i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3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4" descr="nieminenaustralia2AML_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0338" y="83527"/>
            <a:ext cx="9214338" cy="6676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uorakulmio 9"/>
          <p:cNvSpPr/>
          <p:nvPr/>
        </p:nvSpPr>
        <p:spPr>
          <a:xfrm>
            <a:off x="-63011" y="5681297"/>
            <a:ext cx="9470781" cy="959826"/>
          </a:xfrm>
          <a:prstGeom prst="rect">
            <a:avLst/>
          </a:prstGeom>
          <a:solidFill>
            <a:schemeClr val="bg1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954" b="1" i="1" dirty="0">
                <a:solidFill>
                  <a:prstClr val="black"/>
                </a:solidFill>
              </a:rPr>
              <a:t>Pitkän tähtäimen visio</a:t>
            </a:r>
          </a:p>
          <a:p>
            <a:pPr algn="ctr">
              <a:defRPr/>
            </a:pPr>
            <a:r>
              <a:rPr lang="fi-FI" sz="2954" b="1" i="1" dirty="0">
                <a:solidFill>
                  <a:prstClr val="black"/>
                </a:solidFill>
              </a:rPr>
              <a:t>”Pohjoismaiden parasta tennistä!”</a:t>
            </a:r>
          </a:p>
        </p:txBody>
      </p:sp>
    </p:spTree>
    <p:extLst>
      <p:ext uri="{BB962C8B-B14F-4D97-AF65-F5344CB8AC3E}">
        <p14:creationId xmlns:p14="http://schemas.microsoft.com/office/powerpoint/2010/main" val="2727955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tsikko 1"/>
          <p:cNvSpPr>
            <a:spLocks noGrp="1"/>
          </p:cNvSpPr>
          <p:nvPr>
            <p:ph type="title"/>
          </p:nvPr>
        </p:nvSpPr>
        <p:spPr>
          <a:xfrm>
            <a:off x="457200" y="583223"/>
            <a:ext cx="8229600" cy="1055077"/>
          </a:xfrm>
        </p:spPr>
        <p:txBody>
          <a:bodyPr/>
          <a:lstStyle/>
          <a:p>
            <a:pPr>
              <a:defRPr/>
            </a:pPr>
            <a:r>
              <a:rPr lang="fi-FI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STL:n</a:t>
            </a:r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 arvot</a:t>
            </a:r>
          </a:p>
        </p:txBody>
      </p:sp>
      <p:sp>
        <p:nvSpPr>
          <p:cNvPr id="33795" name="Sisällön paikkamerkki 2"/>
          <p:cNvSpPr>
            <a:spLocks noGrp="1"/>
          </p:cNvSpPr>
          <p:nvPr>
            <p:ph idx="1"/>
          </p:nvPr>
        </p:nvSpPr>
        <p:spPr>
          <a:xfrm>
            <a:off x="457200" y="1740877"/>
            <a:ext cx="8229600" cy="3925766"/>
          </a:xfrm>
        </p:spPr>
        <p:txBody>
          <a:bodyPr/>
          <a:lstStyle/>
          <a:p>
            <a:r>
              <a:rPr lang="fi-FI" sz="2585" dirty="0"/>
              <a:t>Yhdessä tekeminen</a:t>
            </a:r>
          </a:p>
          <a:p>
            <a:r>
              <a:rPr lang="fi-FI" sz="2585" dirty="0"/>
              <a:t>Peli-ilo</a:t>
            </a:r>
          </a:p>
          <a:p>
            <a:r>
              <a:rPr lang="fi-FI" sz="2585" dirty="0"/>
              <a:t>Eettisesti kestävä huippu-urheilu</a:t>
            </a:r>
          </a:p>
        </p:txBody>
      </p:sp>
    </p:spTree>
    <p:extLst>
      <p:ext uri="{BB962C8B-B14F-4D97-AF65-F5344CB8AC3E}">
        <p14:creationId xmlns:p14="http://schemas.microsoft.com/office/powerpoint/2010/main" val="3426379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Ryhmä 3"/>
          <p:cNvGrpSpPr/>
          <p:nvPr/>
        </p:nvGrpSpPr>
        <p:grpSpPr>
          <a:xfrm>
            <a:off x="1819275" y="985838"/>
            <a:ext cx="5505450" cy="4886325"/>
            <a:chOff x="0" y="0"/>
            <a:chExt cx="5505450" cy="4886325"/>
          </a:xfrm>
        </p:grpSpPr>
        <p:sp>
          <p:nvSpPr>
            <p:cNvPr id="5" name="Ellipsi 4"/>
            <p:cNvSpPr/>
            <p:nvPr/>
          </p:nvSpPr>
          <p:spPr>
            <a:xfrm>
              <a:off x="0" y="0"/>
              <a:ext cx="5467350" cy="488632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graphicFrame>
          <p:nvGraphicFramePr>
            <p:cNvPr id="6" name="Kaaviokuva 5"/>
            <p:cNvGraphicFramePr/>
            <p:nvPr/>
          </p:nvGraphicFramePr>
          <p:xfrm>
            <a:off x="19050" y="590550"/>
            <a:ext cx="5486400" cy="32385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  <p:sp>
        <p:nvSpPr>
          <p:cNvPr id="7" name="Suorakulmio 6"/>
          <p:cNvSpPr/>
          <p:nvPr/>
        </p:nvSpPr>
        <p:spPr>
          <a:xfrm>
            <a:off x="3121789" y="451707"/>
            <a:ext cx="2862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Strategiset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painopistealueet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294493141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Seurapalveluiden tuottaminen ja seurayhteistyö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i-FI" sz="1400" b="1" dirty="0"/>
              <a:t>TAVOITE:</a:t>
            </a:r>
          </a:p>
          <a:p>
            <a:pPr marL="0" lvl="0" indent="0">
              <a:buNone/>
            </a:pPr>
            <a:r>
              <a:rPr lang="fi-FI" sz="1400" b="1" dirty="0"/>
              <a:t>Tennisliiton laadukkaat seurapalvelut tukevat seurojen oman toiminnan kehittymistä</a:t>
            </a:r>
          </a:p>
          <a:p>
            <a:pPr marL="0" lvl="0" indent="0">
              <a:buNone/>
            </a:pPr>
            <a:endParaRPr lang="fi-FI" sz="1400" b="1" dirty="0"/>
          </a:p>
          <a:p>
            <a:pPr marL="0" lvl="0" indent="0">
              <a:buNone/>
            </a:pPr>
            <a:r>
              <a:rPr lang="fi-FI" sz="1400" b="1" dirty="0"/>
              <a:t>TOIMENPITEET:</a:t>
            </a:r>
          </a:p>
          <a:p>
            <a:r>
              <a:rPr lang="fi-FI" sz="1400" dirty="0"/>
              <a:t>Tennisliitto tapaa seuroja vuosittain paikallisesti, alueellisesti sekä valtakunnallisesti ja kuuntelee seurojen tarpeita.</a:t>
            </a:r>
          </a:p>
          <a:p>
            <a:r>
              <a:rPr lang="fi-FI" sz="1400" dirty="0"/>
              <a:t>Tennisliitto jakaa seurojen </a:t>
            </a:r>
            <a:r>
              <a:rPr lang="fi-FI" sz="1400" dirty="0" err="1"/>
              <a:t>best</a:t>
            </a:r>
            <a:r>
              <a:rPr lang="fi-FI" sz="1400" dirty="0"/>
              <a:t> </a:t>
            </a:r>
            <a:r>
              <a:rPr lang="fi-FI" sz="1400" dirty="0" err="1"/>
              <a:t>practices</a:t>
            </a:r>
            <a:r>
              <a:rPr lang="fi-FI" sz="1400" dirty="0"/>
              <a:t> -malleja aktiivisesti.</a:t>
            </a:r>
          </a:p>
          <a:p>
            <a:r>
              <a:rPr lang="fi-FI" sz="1400" dirty="0"/>
              <a:t>Tennisliitto tarjoaa seuroille niiden tarvitsemia tukipalveluita seurojen perustoiminnan osalta.</a:t>
            </a:r>
          </a:p>
          <a:p>
            <a:r>
              <a:rPr lang="fi-FI" sz="1400" dirty="0"/>
              <a:t>Tennisliitto tuottaa itse tai yhteistyössä sopivien partnereiden kanssa seuroille suunnatun kehitysohjelman, jolla autetaan seuraa oman toiminnan parantamisessa.</a:t>
            </a:r>
          </a:p>
          <a:p>
            <a:r>
              <a:rPr lang="fi-FI" sz="1400" dirty="0"/>
              <a:t>Ylläpidetään tenniskoulumallia ja kehitetään sitä seurojen toiveiden mukaisesti.</a:t>
            </a:r>
          </a:p>
          <a:p>
            <a:pPr marL="0" lvl="0" indent="0">
              <a:buNone/>
            </a:pPr>
            <a:endParaRPr lang="fi-FI" sz="1600" dirty="0"/>
          </a:p>
          <a:p>
            <a:pPr marL="0" lvl="0" indent="0">
              <a:buNone/>
            </a:pPr>
            <a:r>
              <a:rPr lang="fi-FI" sz="1400" b="1" dirty="0"/>
              <a:t>MITTARIT:</a:t>
            </a:r>
          </a:p>
          <a:p>
            <a:pPr lvl="0"/>
            <a:r>
              <a:rPr lang="fi-FI" sz="1400" dirty="0"/>
              <a:t>Seuratapaamisissa vuosittain 40–50 seuraa alueellisesti ja 20–30 valtakunnallisesti </a:t>
            </a:r>
          </a:p>
          <a:p>
            <a:pPr lvl="0"/>
            <a:r>
              <a:rPr lang="fi-FI" sz="1400" dirty="0"/>
              <a:t>Seurojen tukipalveluita tuotetaan kattavasti ja niillä on aktiivista kysyntää.</a:t>
            </a:r>
          </a:p>
          <a:p>
            <a:pPr lvl="0"/>
            <a:r>
              <a:rPr lang="fi-FI" sz="1400" dirty="0"/>
              <a:t>Tehdään kehitystoimenpiteitä 10 seuran kanssa strategiakauden aikana.</a:t>
            </a:r>
          </a:p>
        </p:txBody>
      </p:sp>
      <p:sp>
        <p:nvSpPr>
          <p:cNvPr id="4" name="Suorakulmio 3"/>
          <p:cNvSpPr/>
          <p:nvPr/>
        </p:nvSpPr>
        <p:spPr>
          <a:xfrm>
            <a:off x="7132578" y="6226430"/>
            <a:ext cx="1782155" cy="369332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SEURATOIMINTA</a:t>
            </a:r>
            <a:endParaRPr lang="fi-FI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521006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Lajin esitteleminen ja kouluyhteistyö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400" b="1" dirty="0"/>
              <a:t>TAVOITE:</a:t>
            </a:r>
          </a:p>
          <a:p>
            <a:pPr marL="0" indent="0">
              <a:buNone/>
            </a:pPr>
            <a:r>
              <a:rPr lang="fi-FI" sz="1400" b="1" dirty="0"/>
              <a:t>Tennikseen tutustuu kouluissa 10 000 lasta vuosittain. Kouluille on tarjolla toimintamalleja, jotka mahdollistavat tenniksen harrastamisen koulupäivän yhteydessä.</a:t>
            </a:r>
          </a:p>
          <a:p>
            <a:pPr marL="0" indent="0">
              <a:buNone/>
            </a:pPr>
            <a:endParaRPr lang="fi-FI" sz="1400" b="1" dirty="0"/>
          </a:p>
          <a:p>
            <a:pPr marL="0" indent="0">
              <a:buNone/>
            </a:pPr>
            <a:r>
              <a:rPr lang="fi-FI" sz="1400" b="1" dirty="0"/>
              <a:t>TOIMENPITEET:</a:t>
            </a:r>
          </a:p>
          <a:p>
            <a:pPr lvl="0"/>
            <a:r>
              <a:rPr lang="fi-FI" sz="1400" dirty="0"/>
              <a:t>Tennisliitto esittelee yhdessä seurojen kanssa lajia kouluilla.</a:t>
            </a:r>
          </a:p>
          <a:p>
            <a:pPr lvl="0"/>
            <a:r>
              <a:rPr lang="fi-FI" sz="1400" dirty="0"/>
              <a:t>Tennisliitto luo toimintamalleja, jotka mahdollistavat tenniksen harrastamisen koulupäivän yhteydessä sekä lisäävät harrastajamääriä seuroissa.</a:t>
            </a:r>
          </a:p>
          <a:p>
            <a:pPr lvl="0"/>
            <a:r>
              <a:rPr lang="fi-FI" sz="1400" dirty="0"/>
              <a:t>Tennisliitto osallistuu kouluihin kohdistuviin liikunnan yhteishankkeisiin.</a:t>
            </a:r>
          </a:p>
          <a:p>
            <a:pPr lvl="0"/>
            <a:r>
              <a:rPr lang="fi-FI" sz="1400" dirty="0"/>
              <a:t>Tennisliitto mahdollistaa opettajien johdolla tapahtuvaa tennisharjoittelua toimittamalla välineitä ja oppaita kouluille (kouluttamalla opettajia?)</a:t>
            </a:r>
          </a:p>
          <a:p>
            <a:pPr marL="0" indent="0">
              <a:buNone/>
            </a:pPr>
            <a:endParaRPr lang="fi-FI" sz="1400" b="1" dirty="0"/>
          </a:p>
          <a:p>
            <a:pPr marL="0" indent="0">
              <a:buNone/>
            </a:pPr>
            <a:r>
              <a:rPr lang="fi-FI" sz="1400" b="1" dirty="0"/>
              <a:t>MITTARIT:</a:t>
            </a:r>
          </a:p>
          <a:p>
            <a:pPr lvl="0"/>
            <a:r>
              <a:rPr lang="fi-FI" sz="1400" dirty="0"/>
              <a:t>Tennisliitto yhdessä seurojen kanssa esittelee lajia tai tuottaa kerhotoimintaa 100 koulussa vuosittain.</a:t>
            </a:r>
          </a:p>
          <a:p>
            <a:pPr lvl="0"/>
            <a:r>
              <a:rPr lang="fi-FI" sz="1400" dirty="0"/>
              <a:t>Tennisliitto osallistutaan Liikkuva Koulu -hankkeen yhteistapaamisiin.</a:t>
            </a:r>
          </a:p>
          <a:p>
            <a:pPr lvl="0"/>
            <a:r>
              <a:rPr lang="fi-FI" sz="1400" dirty="0"/>
              <a:t>Opettajien koulutuksen mittaaminen ja järjestäminen?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Suorakulmio 3"/>
          <p:cNvSpPr/>
          <p:nvPr/>
        </p:nvSpPr>
        <p:spPr>
          <a:xfrm>
            <a:off x="7132578" y="6226430"/>
            <a:ext cx="1782155" cy="369332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SEURATOIMINTA</a:t>
            </a:r>
            <a:endParaRPr lang="fi-FI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86485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Yhteistyö halliyhtiöiden kanssa ja hallijäsenyys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400" b="1" dirty="0"/>
              <a:t>TAVOITE:</a:t>
            </a:r>
          </a:p>
          <a:p>
            <a:pPr marL="0" indent="0">
              <a:buNone/>
            </a:pPr>
            <a:r>
              <a:rPr lang="fi-FI" sz="1400" b="1" dirty="0"/>
              <a:t>Hallijäsenyys tuo lisää rekisteröityjä pelaajia ja Tennisliiton laadukkaat palvelut tukevat tennishallien toimintaa.</a:t>
            </a:r>
          </a:p>
          <a:p>
            <a:pPr marL="0" indent="0">
              <a:buNone/>
            </a:pPr>
            <a:endParaRPr lang="fi-FI" sz="1400" b="1" dirty="0"/>
          </a:p>
          <a:p>
            <a:pPr marL="0" indent="0">
              <a:buNone/>
            </a:pPr>
            <a:r>
              <a:rPr lang="fi-FI" sz="1400" b="1" dirty="0"/>
              <a:t>TOIMENPITEET:</a:t>
            </a:r>
          </a:p>
          <a:p>
            <a:pPr lvl="0"/>
            <a:r>
              <a:rPr lang="fi-FI" sz="1400" dirty="0"/>
              <a:t>Luodaan yhteistyössä hallien kiinnostava hallijäsenyys, joka palvelee hallien toimintaa sekä Tennisliiton jäsenhankintaa.</a:t>
            </a:r>
          </a:p>
          <a:p>
            <a:pPr lvl="0"/>
            <a:r>
              <a:rPr lang="fi-FI" sz="1400" dirty="0"/>
              <a:t>Luodaan rekisteri Suomessa toimivista tennishalleista ja kentistä.</a:t>
            </a:r>
          </a:p>
          <a:p>
            <a:pPr lvl="0"/>
            <a:r>
              <a:rPr lang="fi-FI" sz="1400" dirty="0"/>
              <a:t>Järjestetään vuosittain hallien ja seurojen edustajille yhteistapaamisia.</a:t>
            </a:r>
          </a:p>
          <a:p>
            <a:pPr lvl="0"/>
            <a:r>
              <a:rPr lang="fi-FI" sz="1400" dirty="0"/>
              <a:t>Tennisliitto tarjoaa halleille niiden tarvitsemia tukipalveluita.</a:t>
            </a:r>
          </a:p>
          <a:p>
            <a:pPr marL="0" indent="0">
              <a:buNone/>
            </a:pPr>
            <a:endParaRPr lang="fi-FI" sz="1400" b="1" dirty="0"/>
          </a:p>
          <a:p>
            <a:pPr marL="0" indent="0">
              <a:buNone/>
            </a:pPr>
            <a:r>
              <a:rPr lang="fi-FI" sz="1400" b="1" dirty="0"/>
              <a:t>MITTARIT:</a:t>
            </a:r>
          </a:p>
          <a:p>
            <a:pPr lvl="0"/>
            <a:r>
              <a:rPr lang="fi-FI" sz="1400" dirty="0"/>
              <a:t>Tennisliitolla on vähintään 20 hallijäsentä strategiakauden loppuun mennessä.</a:t>
            </a:r>
          </a:p>
          <a:p>
            <a:pPr lvl="0"/>
            <a:r>
              <a:rPr lang="fi-FI" sz="1400" dirty="0"/>
              <a:t>Hallijäsenyyden kautta Tennisliiton rekisteröityneiden pelaajien määrä kasvaa 5000 strategiakauden loppuun mennessä.</a:t>
            </a:r>
          </a:p>
          <a:p>
            <a:pPr lvl="0"/>
            <a:r>
              <a:rPr lang="fi-FI" sz="1400" dirty="0"/>
              <a:t>Tennisliitto järjestää vuosittain yhden yhteisen tapaamisen hallien edustajille.</a:t>
            </a:r>
          </a:p>
          <a:p>
            <a:pPr lvl="0"/>
            <a:r>
              <a:rPr lang="fi-FI" sz="1400" dirty="0"/>
              <a:t>Hallien tukipalveluilla on aktiivista kysyntää.</a:t>
            </a:r>
          </a:p>
        </p:txBody>
      </p:sp>
      <p:sp>
        <p:nvSpPr>
          <p:cNvPr id="4" name="Suorakulmio 3"/>
          <p:cNvSpPr/>
          <p:nvPr/>
        </p:nvSpPr>
        <p:spPr>
          <a:xfrm>
            <a:off x="7132578" y="6226430"/>
            <a:ext cx="1782155" cy="369332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SEURATOIMINTA</a:t>
            </a:r>
            <a:endParaRPr lang="fi-FI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911614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Aloittelija</a:t>
            </a:r>
            <a:r>
              <a:rPr lang="en-US" b="1" dirty="0"/>
              <a:t>- ja </a:t>
            </a:r>
            <a:r>
              <a:rPr lang="en-US" b="1" dirty="0" err="1"/>
              <a:t>harrastajatason</a:t>
            </a:r>
            <a:r>
              <a:rPr lang="en-US" b="1" dirty="0"/>
              <a:t> </a:t>
            </a:r>
            <a:r>
              <a:rPr lang="en-US" b="1" dirty="0" err="1"/>
              <a:t>kilpailutoiminnan</a:t>
            </a:r>
            <a:r>
              <a:rPr lang="en-US" b="1" dirty="0"/>
              <a:t> </a:t>
            </a:r>
            <a:r>
              <a:rPr lang="en-US" b="1" dirty="0" err="1"/>
              <a:t>luominen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050" b="1" dirty="0"/>
              <a:t>TAVOITE:</a:t>
            </a:r>
          </a:p>
          <a:p>
            <a:pPr marL="0" indent="0">
              <a:buNone/>
            </a:pPr>
            <a:r>
              <a:rPr lang="fi-FI" sz="1050" b="1" dirty="0"/>
              <a:t>Kilpailevien pelaajien määrä on yli 6500</a:t>
            </a:r>
          </a:p>
          <a:p>
            <a:pPr marL="0" indent="0">
              <a:buNone/>
            </a:pPr>
            <a:endParaRPr lang="fi-FI" sz="1050" b="1" dirty="0"/>
          </a:p>
          <a:p>
            <a:pPr marL="0" indent="0">
              <a:buNone/>
            </a:pPr>
            <a:r>
              <a:rPr lang="fi-FI" sz="1050" dirty="0"/>
              <a:t>TOIMENPITEET:</a:t>
            </a:r>
          </a:p>
          <a:p>
            <a:r>
              <a:rPr lang="fi-FI" sz="1050" dirty="0"/>
              <a:t>Mini- ja miditennis</a:t>
            </a:r>
          </a:p>
          <a:p>
            <a:pPr lvl="0"/>
            <a:r>
              <a:rPr lang="fi-FI" sz="1050" dirty="0"/>
              <a:t>luodaan yhteiset pelisäännöt ja rakennetaan yhtenäinen toimintamalli kilpailuiden / sarjojen toiminnalle</a:t>
            </a:r>
          </a:p>
          <a:p>
            <a:pPr lvl="0"/>
            <a:r>
              <a:rPr lang="fi-FI" sz="1050" dirty="0"/>
              <a:t>Tennisliitto esittelee mini / miditenniskilpailuita ja kannustaa pelaajia mukaan tapahtumiin</a:t>
            </a:r>
          </a:p>
          <a:p>
            <a:pPr lvl="0"/>
            <a:r>
              <a:rPr lang="fi-FI" sz="1050" dirty="0"/>
              <a:t>Kilpailut liitetään osaksi kansallista kilpailukalenteria</a:t>
            </a:r>
          </a:p>
          <a:p>
            <a:pPr lvl="0"/>
            <a:r>
              <a:rPr lang="fi-FI" sz="1050" dirty="0"/>
              <a:t>Toimintaa kehitetään paikallistasolla</a:t>
            </a:r>
          </a:p>
          <a:p>
            <a:pPr lvl="0"/>
            <a:r>
              <a:rPr lang="fi-FI" sz="1050" dirty="0"/>
              <a:t>Mini / miditennistoimintaa esitellään </a:t>
            </a:r>
            <a:r>
              <a:rPr lang="fi-FI" sz="1050" dirty="0" err="1"/>
              <a:t>valmentajakouluksissa</a:t>
            </a:r>
            <a:r>
              <a:rPr lang="fi-FI" sz="1050" dirty="0"/>
              <a:t> ja valmentajia kannustetaan lisäämään 3-tason toimintaa seuroissa</a:t>
            </a:r>
          </a:p>
          <a:p>
            <a:r>
              <a:rPr lang="fi-FI" sz="1050" dirty="0"/>
              <a:t>Aikuiset</a:t>
            </a:r>
          </a:p>
          <a:p>
            <a:pPr lvl="0"/>
            <a:r>
              <a:rPr lang="fi-FI" sz="1050" dirty="0"/>
              <a:t>Tennisliitto luo alueellisesti toteutettavan 3-tason kilpailujärjestelmän, joka toimii paikallistasolla</a:t>
            </a:r>
          </a:p>
          <a:p>
            <a:pPr lvl="0"/>
            <a:r>
              <a:rPr lang="fi-FI" sz="1050" dirty="0"/>
              <a:t>Tennisliitto luo alueellisesti toteutettavan 3-tason sarjatennisjärjestelmän, joka toimii paikallistasolla (4-6 div.)</a:t>
            </a:r>
          </a:p>
          <a:p>
            <a:pPr lvl="0"/>
            <a:r>
              <a:rPr lang="fi-FI" sz="1050" dirty="0"/>
              <a:t>Tennisliitto esittelee oppaan, jossa kuvataan vaihtoehtoisia pelimuotoja ja kannustaa seuroja aktiivisesti järjestämään uudenlaisia kilpailuita </a:t>
            </a:r>
          </a:p>
          <a:p>
            <a:pPr lvl="0"/>
            <a:r>
              <a:rPr lang="fi-FI" sz="1050" dirty="0"/>
              <a:t>Tennisliitto esittelee toimintamallin, jolla hallien sarjat saadaan osaksi virallista kilpailutoimintaa</a:t>
            </a:r>
          </a:p>
          <a:p>
            <a:pPr lvl="0"/>
            <a:endParaRPr lang="fi-FI" sz="1050" dirty="0"/>
          </a:p>
          <a:p>
            <a:pPr marL="0" lvl="0" indent="0">
              <a:buNone/>
            </a:pPr>
            <a:r>
              <a:rPr lang="fi-FI" sz="1050" dirty="0"/>
              <a:t>MITTARIT:</a:t>
            </a:r>
          </a:p>
          <a:p>
            <a:r>
              <a:rPr lang="fi-FI" sz="1050" dirty="0"/>
              <a:t>Virallisia mini / miditenniskilpailuita järjestetään yli 40 tapahtumaa vuodessa ja niihin osallistuu yli 500 lasta vuosittain</a:t>
            </a:r>
          </a:p>
          <a:p>
            <a:r>
              <a:rPr lang="fi-FI" sz="1050" dirty="0"/>
              <a:t>3-tason kilpailutoiminnassa on yli 30 kilpailutapahtumaa, joihin osallistuu yli 300 pelaajaa vuodessa</a:t>
            </a:r>
          </a:p>
          <a:p>
            <a:r>
              <a:rPr lang="fi-FI" sz="1050" dirty="0"/>
              <a:t>3-tason sarjatennikseen osallistuu yli 500 pelaajaa vuosittain</a:t>
            </a:r>
          </a:p>
          <a:p>
            <a:r>
              <a:rPr lang="fi-FI" sz="1050" dirty="0"/>
              <a:t>Hallisarjojen virallisia kilpailuotteluita pelaa yli 500 pelaajaa vuosittain</a:t>
            </a:r>
          </a:p>
          <a:p>
            <a:pPr marL="0" lvl="0" indent="0">
              <a:buNone/>
            </a:pPr>
            <a:endParaRPr lang="fi-FI" sz="1050" dirty="0"/>
          </a:p>
        </p:txBody>
      </p:sp>
      <p:sp>
        <p:nvSpPr>
          <p:cNvPr id="4" name="Suorakulmio 3"/>
          <p:cNvSpPr/>
          <p:nvPr/>
        </p:nvSpPr>
        <p:spPr>
          <a:xfrm>
            <a:off x="6927158" y="6226430"/>
            <a:ext cx="1995290" cy="369332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KILPAILUTOIMINTA</a:t>
            </a:r>
            <a:endParaRPr lang="fi-FI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42409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STL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TL" id="{95043E96-93B4-4712-8A2F-85269CB0A107}" vid="{C4C77049-45C5-4565-AF13-FE3E0987A87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STL</Template>
  <TotalTime>28</TotalTime>
  <Words>1290</Words>
  <Application>Microsoft Office PowerPoint</Application>
  <PresentationFormat>Näytössä katseltava diaesitys (4:3)</PresentationFormat>
  <Paragraphs>215</Paragraphs>
  <Slides>18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3" baseType="lpstr">
      <vt:lpstr>ＭＳ Ｐゴシック</vt:lpstr>
      <vt:lpstr>Arial</vt:lpstr>
      <vt:lpstr>Calibri</vt:lpstr>
      <vt:lpstr>Times New Roman</vt:lpstr>
      <vt:lpstr>STL</vt:lpstr>
      <vt:lpstr>PowerPoint-esitys</vt:lpstr>
      <vt:lpstr>Suomen Tennisliiton  missio</vt:lpstr>
      <vt:lpstr>PowerPoint-esitys</vt:lpstr>
      <vt:lpstr>STL:n arvot</vt:lpstr>
      <vt:lpstr>PowerPoint-esitys</vt:lpstr>
      <vt:lpstr>Seurapalveluiden tuottaminen ja seurayhteistyö</vt:lpstr>
      <vt:lpstr>Lajin esitteleminen ja kouluyhteistyö</vt:lpstr>
      <vt:lpstr>Yhteistyö halliyhtiöiden kanssa ja hallijäsenyys</vt:lpstr>
      <vt:lpstr>Aloittelija- ja harrastajatason kilpailutoiminnan luominen</vt:lpstr>
      <vt:lpstr>Kansallisten arvokilpailuiden kehittäminen</vt:lpstr>
      <vt:lpstr>Laadukkaan kilpailu- ja sarjatennisjärjestelmän ylläpitäminen </vt:lpstr>
      <vt:lpstr>Tennisliiton valmennusjärjestelmän jalkauttaminen</vt:lpstr>
      <vt:lpstr>Nuorten maajoukkuetoiminnan kehittäminen</vt:lpstr>
      <vt:lpstr>Huippuvalmentajien kouluttaminen</vt:lpstr>
      <vt:lpstr>Valmentajien osaamisen kehittäminen</vt:lpstr>
      <vt:lpstr>Sähköisen viestinnän kehittäminen</vt:lpstr>
      <vt:lpstr>Lajinäkyvyyden kasvattaminen</vt:lpstr>
      <vt:lpstr>Varainhankinnan kehittäminen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Henrik Zilliacus</dc:creator>
  <cp:lastModifiedBy>Teemu Purho</cp:lastModifiedBy>
  <cp:revision>5</cp:revision>
  <dcterms:created xsi:type="dcterms:W3CDTF">2013-11-15T12:11:47Z</dcterms:created>
  <dcterms:modified xsi:type="dcterms:W3CDTF">2017-06-28T21:15:01Z</dcterms:modified>
</cp:coreProperties>
</file>